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4"/>
  </p:handoutMasterIdLst>
  <p:sldIdLst>
    <p:sldId id="293" r:id="rId3"/>
    <p:sldId id="352" r:id="rId5"/>
    <p:sldId id="425" r:id="rId6"/>
    <p:sldId id="517" r:id="rId7"/>
    <p:sldId id="427" r:id="rId8"/>
    <p:sldId id="653" r:id="rId9"/>
    <p:sldId id="428" r:id="rId10"/>
    <p:sldId id="479" r:id="rId11"/>
    <p:sldId id="429" r:id="rId12"/>
    <p:sldId id="902" r:id="rId13"/>
    <p:sldId id="430" r:id="rId14"/>
    <p:sldId id="431" r:id="rId15"/>
    <p:sldId id="518" r:id="rId16"/>
    <p:sldId id="519" r:id="rId17"/>
    <p:sldId id="432" r:id="rId18"/>
    <p:sldId id="434" r:id="rId19"/>
    <p:sldId id="437" r:id="rId20"/>
    <p:sldId id="438" r:id="rId21"/>
    <p:sldId id="439" r:id="rId22"/>
    <p:sldId id="462" r:id="rId23"/>
    <p:sldId id="478" r:id="rId24"/>
    <p:sldId id="440" r:id="rId25"/>
    <p:sldId id="524" r:id="rId26"/>
    <p:sldId id="464" r:id="rId27"/>
    <p:sldId id="445" r:id="rId28"/>
    <p:sldId id="446" r:id="rId29"/>
    <p:sldId id="465" r:id="rId30"/>
    <p:sldId id="521" r:id="rId31"/>
    <p:sldId id="522" r:id="rId32"/>
    <p:sldId id="523" r:id="rId33"/>
    <p:sldId id="466" r:id="rId34"/>
    <p:sldId id="447" r:id="rId35"/>
    <p:sldId id="448" r:id="rId36"/>
    <p:sldId id="741" r:id="rId37"/>
    <p:sldId id="905" r:id="rId38"/>
    <p:sldId id="904" r:id="rId39"/>
    <p:sldId id="468" r:id="rId40"/>
    <p:sldId id="742" r:id="rId41"/>
    <p:sldId id="470" r:id="rId42"/>
    <p:sldId id="477" r:id="rId43"/>
    <p:sldId id="471" r:id="rId44"/>
    <p:sldId id="472" r:id="rId45"/>
    <p:sldId id="1013" r:id="rId46"/>
    <p:sldId id="473" r:id="rId47"/>
    <p:sldId id="976" r:id="rId48"/>
    <p:sldId id="452" r:id="rId49"/>
    <p:sldId id="576" r:id="rId50"/>
    <p:sldId id="864" r:id="rId51"/>
    <p:sldId id="453" r:id="rId52"/>
    <p:sldId id="977" r:id="rId53"/>
    <p:sldId id="978" r:id="rId54"/>
    <p:sldId id="979" r:id="rId55"/>
    <p:sldId id="802" r:id="rId56"/>
    <p:sldId id="803" r:id="rId57"/>
    <p:sldId id="985" r:id="rId58"/>
    <p:sldId id="988" r:id="rId59"/>
    <p:sldId id="989" r:id="rId60"/>
    <p:sldId id="986" r:id="rId61"/>
    <p:sldId id="987" r:id="rId62"/>
    <p:sldId id="980" r:id="rId63"/>
    <p:sldId id="982" r:id="rId64"/>
    <p:sldId id="983" r:id="rId65"/>
    <p:sldId id="984" r:id="rId66"/>
    <p:sldId id="990" r:id="rId67"/>
    <p:sldId id="570" r:id="rId68"/>
    <p:sldId id="583" r:id="rId69"/>
    <p:sldId id="475" r:id="rId70"/>
    <p:sldId id="458" r:id="rId71"/>
    <p:sldId id="589" r:id="rId72"/>
    <p:sldId id="476" r:id="rId73"/>
    <p:sldId id="991" r:id="rId74"/>
    <p:sldId id="840" r:id="rId75"/>
    <p:sldId id="474" r:id="rId76"/>
    <p:sldId id="613" r:id="rId77"/>
    <p:sldId id="614" r:id="rId78"/>
    <p:sldId id="615" r:id="rId79"/>
    <p:sldId id="804" r:id="rId80"/>
    <p:sldId id="459" r:id="rId81"/>
    <p:sldId id="805" r:id="rId82"/>
    <p:sldId id="461" r:id="rId83"/>
  </p:sldIdLst>
  <p:sldSz cx="18291175" cy="10290175"/>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8294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2743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3658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4572635"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54876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64020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7316470" algn="l" defTabSz="18288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72C5"/>
    <a:srgbClr val="E36C09"/>
    <a:srgbClr val="007DDA"/>
    <a:srgbClr val="FF6600"/>
    <a:srgbClr val="45A4FC"/>
    <a:srgbClr val="BBBBBB"/>
    <a:srgbClr val="0365C0"/>
    <a:srgbClr val="595959"/>
    <a:srgbClr val="585858"/>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0" autoAdjust="0"/>
    <p:restoredTop sz="80184" autoAdjust="0"/>
  </p:normalViewPr>
  <p:slideViewPr>
    <p:cSldViewPr>
      <p:cViewPr varScale="1">
        <p:scale>
          <a:sx n="40" d="100"/>
          <a:sy n="40" d="100"/>
        </p:scale>
        <p:origin x="258" y="114"/>
      </p:cViewPr>
      <p:guideLst>
        <p:guide orient="horz" pos="3241"/>
        <p:guide pos="5792"/>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12" d="100"/>
          <a:sy n="112" d="100"/>
        </p:scale>
        <p:origin x="5280" y="192"/>
      </p:cViewPr>
      <p:guideLst>
        <p:guide orient="horz" pos="2880"/>
        <p:guide pos="217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46139-9703-4DE6-8F63-C3F5EEE481F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4C8092-FACE-4C82-8193-640A14E2DD4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2F549D-6A18-4B94-A14B-CACC12A073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1831-2BED-4BA6-83D8-228DE27E982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rgbClr val="FF0000"/>
        </a:solidFill>
        <a:latin typeface="+mn-lt"/>
        <a:ea typeface="+mn-ea"/>
        <a:cs typeface="+mn-cs"/>
      </a:defRPr>
    </a:lvl1pPr>
    <a:lvl2pPr marL="914400" algn="l" defTabSz="1828800" rtl="0" eaLnBrk="1" latinLnBrk="0" hangingPunct="1">
      <a:defRPr sz="2400" kern="1200">
        <a:solidFill>
          <a:srgbClr val="FF0000"/>
        </a:solidFill>
        <a:latin typeface="+mn-lt"/>
        <a:ea typeface="+mn-ea"/>
        <a:cs typeface="+mn-cs"/>
      </a:defRPr>
    </a:lvl2pPr>
    <a:lvl3pPr marL="1829435" algn="l" defTabSz="1828800" rtl="0" eaLnBrk="1" latinLnBrk="0" hangingPunct="1">
      <a:defRPr sz="2400" kern="1200">
        <a:solidFill>
          <a:srgbClr val="FF0000"/>
        </a:solidFill>
        <a:latin typeface="+mn-lt"/>
        <a:ea typeface="+mn-ea"/>
        <a:cs typeface="+mn-cs"/>
      </a:defRPr>
    </a:lvl3pPr>
    <a:lvl4pPr marL="2743835" algn="l" defTabSz="1828800" rtl="0" eaLnBrk="1" latinLnBrk="0" hangingPunct="1">
      <a:defRPr sz="2400" kern="1200">
        <a:solidFill>
          <a:srgbClr val="FF0000"/>
        </a:solidFill>
        <a:latin typeface="+mn-lt"/>
        <a:ea typeface="+mn-ea"/>
        <a:cs typeface="+mn-cs"/>
      </a:defRPr>
    </a:lvl4pPr>
    <a:lvl5pPr marL="3658235" algn="l" defTabSz="1828800" rtl="0" eaLnBrk="1" latinLnBrk="0" hangingPunct="1">
      <a:defRPr sz="2400" kern="1200">
        <a:solidFill>
          <a:srgbClr val="FF0000"/>
        </a:solidFill>
        <a:latin typeface="+mn-lt"/>
        <a:ea typeface="+mn-ea"/>
        <a:cs typeface="+mn-cs"/>
      </a:defRPr>
    </a:lvl5pPr>
    <a:lvl6pPr marL="4572635" algn="l" defTabSz="1828800" rtl="0" eaLnBrk="1" latinLnBrk="0" hangingPunct="1">
      <a:defRPr sz="2400" kern="1200">
        <a:solidFill>
          <a:schemeClr val="tx1"/>
        </a:solidFill>
        <a:latin typeface="+mn-lt"/>
        <a:ea typeface="+mn-ea"/>
        <a:cs typeface="+mn-cs"/>
      </a:defRPr>
    </a:lvl6pPr>
    <a:lvl7pPr marL="5487670" algn="l" defTabSz="1828800" rtl="0" eaLnBrk="1" latinLnBrk="0" hangingPunct="1">
      <a:defRPr sz="2400" kern="1200">
        <a:solidFill>
          <a:schemeClr val="tx1"/>
        </a:solidFill>
        <a:latin typeface="+mn-lt"/>
        <a:ea typeface="+mn-ea"/>
        <a:cs typeface="+mn-cs"/>
      </a:defRPr>
    </a:lvl7pPr>
    <a:lvl8pPr marL="6402070" algn="l" defTabSz="1828800" rtl="0" eaLnBrk="1" latinLnBrk="0" hangingPunct="1">
      <a:defRPr sz="2400" kern="1200">
        <a:solidFill>
          <a:schemeClr val="tx1"/>
        </a:solidFill>
        <a:latin typeface="+mn-lt"/>
        <a:ea typeface="+mn-ea"/>
        <a:cs typeface="+mn-cs"/>
      </a:defRPr>
    </a:lvl8pPr>
    <a:lvl9pPr marL="731647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Clr>
                <a:schemeClr val="bg2"/>
              </a:buClr>
              <a:buFont typeface="Wingdings" panose="05000000000000000000" pitchFamily="2" charset="2"/>
              <a:buNone/>
              <a:defRPr/>
            </a:pPr>
            <a:r>
              <a:rPr lang="zh-CN" altLang="en-US" dirty="0">
                <a:solidFill>
                  <a:schemeClr val="tx1">
                    <a:lumMod val="65000"/>
                    <a:lumOff val="35000"/>
                  </a:schemeClr>
                </a:solidFill>
                <a:latin typeface="+mj-ea"/>
                <a:ea typeface="+mj-ea"/>
                <a:sym typeface="+mn-ea"/>
              </a:rPr>
              <a:t>Bluetooth4.0是Bluetooth从诞生至今唯一的一个综合协议规范，还提出了低功耗蓝牙、经典蓝牙和高速蓝牙三种模式。其中高速蓝牙主攻数据交换与传输，经典蓝牙则以信息沟通、设备连接为重点，蓝牙低功耗顾名思义，以不需占用太多带宽的设备连接为主。这三种协议规范还能够互相组合搭配、从而实现更广泛的应用模式。</a:t>
            </a:r>
            <a:endParaRPr lang="zh-CN" altLang="en-US" dirty="0">
              <a:solidFill>
                <a:schemeClr val="tx1">
                  <a:lumMod val="65000"/>
                  <a:lumOff val="35000"/>
                </a:schemeClr>
              </a:solidFill>
              <a:latin typeface="+mj-ea"/>
              <a:ea typeface="+mj-ea"/>
            </a:endParaRPr>
          </a:p>
          <a:p>
            <a:pPr>
              <a:buClr>
                <a:schemeClr val="bg2"/>
              </a:buClr>
              <a:buFont typeface="Wingdings" panose="05000000000000000000" pitchFamily="2" charset="2"/>
              <a:buNone/>
              <a:defRPr/>
            </a:pPr>
            <a:endParaRPr lang="en-US" altLang="zh-CN" dirty="0">
              <a:solidFill>
                <a:schemeClr val="bg1"/>
              </a:solidFill>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sz="2400" kern="1200" dirty="0">
                <a:solidFill>
                  <a:srgbClr val="FF0000"/>
                </a:solidFill>
                <a:effectLst/>
                <a:latin typeface="+mn-lt"/>
                <a:ea typeface="+mn-ea"/>
                <a:cs typeface="+mn-cs"/>
              </a:rPr>
              <a:t>Parked: </a:t>
            </a:r>
            <a:r>
              <a:rPr lang="zh-CN" altLang="zh-CN" sz="2400" kern="1200" dirty="0">
                <a:solidFill>
                  <a:srgbClr val="FF0000"/>
                </a:solidFill>
                <a:effectLst/>
                <a:latin typeface="+mn-lt"/>
                <a:ea typeface="+mn-ea"/>
                <a:cs typeface="+mn-cs"/>
              </a:rPr>
              <a:t>如果某个节点收发完数据，暂时没有任务就进入停止等待状态。该状态下的节点不算活跃节点，不占用</a:t>
            </a:r>
            <a:r>
              <a:rPr lang="en-US" altLang="zh-CN" sz="2400" kern="1200" dirty="0">
                <a:solidFill>
                  <a:srgbClr val="FF0000"/>
                </a:solidFill>
                <a:effectLst/>
                <a:latin typeface="+mn-lt"/>
                <a:ea typeface="+mn-ea"/>
                <a:cs typeface="+mn-cs"/>
              </a:rPr>
              <a:t>8</a:t>
            </a:r>
            <a:r>
              <a:rPr lang="zh-CN" altLang="zh-CN" sz="2400" kern="1200" dirty="0">
                <a:solidFill>
                  <a:srgbClr val="FF0000"/>
                </a:solidFill>
                <a:effectLst/>
                <a:latin typeface="+mn-lt"/>
                <a:ea typeface="+mn-ea"/>
                <a:cs typeface="+mn-cs"/>
              </a:rPr>
              <a:t>个活跃节点的数目限制。可以随时唤醒继续进行数据发送。</a:t>
            </a:r>
            <a:endParaRPr lang="zh-CN" altLang="zh-CN" sz="2400" kern="1200" dirty="0">
              <a:solidFill>
                <a:srgbClr val="FF0000"/>
              </a:solidFill>
              <a:effectLst/>
              <a:latin typeface="+mn-lt"/>
              <a:ea typeface="+mn-ea"/>
              <a:cs typeface="+mn-cs"/>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ea typeface="宋体" panose="02010600030101010101" pitchFamily="2" charset="-122"/>
              </a:rPr>
              <a:t>总带宽</a:t>
            </a:r>
            <a:r>
              <a:rPr lang="en-US" altLang="zh-CN" dirty="0">
                <a:ea typeface="宋体" panose="02010600030101010101" pitchFamily="2" charset="-122"/>
              </a:rPr>
              <a:t>79MHz</a:t>
            </a:r>
            <a:r>
              <a:rPr lang="zh-CN" altLang="en-US" dirty="0">
                <a:ea typeface="宋体" panose="02010600030101010101" pitchFamily="2" charset="-122"/>
              </a:rPr>
              <a:t>，分为</a:t>
            </a:r>
            <a:r>
              <a:rPr lang="en-US" altLang="zh-CN" dirty="0">
                <a:ea typeface="宋体" panose="02010600030101010101" pitchFamily="2" charset="-122"/>
              </a:rPr>
              <a:t>79</a:t>
            </a:r>
            <a:r>
              <a:rPr lang="zh-CN" altLang="en-US" dirty="0">
                <a:ea typeface="宋体" panose="02010600030101010101" pitchFamily="2" charset="-122"/>
              </a:rPr>
              <a:t>个</a:t>
            </a:r>
            <a:r>
              <a:rPr lang="en-US" altLang="zh-CN" dirty="0">
                <a:ea typeface="宋体" panose="02010600030101010101" pitchFamily="2" charset="-122"/>
              </a:rPr>
              <a:t>1MHz</a:t>
            </a:r>
            <a:r>
              <a:rPr lang="zh-CN" altLang="en-US" dirty="0">
                <a:ea typeface="宋体" panose="02010600030101010101" pitchFamily="2" charset="-122"/>
              </a:rPr>
              <a:t>的信道跳频，其中</a:t>
            </a:r>
            <a:r>
              <a:rPr lang="en-US" altLang="zh-CN" dirty="0">
                <a:ea typeface="宋体" panose="02010600030101010101" pitchFamily="2" charset="-122"/>
              </a:rPr>
              <a:t>32</a:t>
            </a:r>
            <a:r>
              <a:rPr lang="zh-CN" altLang="en-US" dirty="0">
                <a:ea typeface="宋体" panose="02010600030101010101" pitchFamily="2" charset="-122"/>
              </a:rPr>
              <a:t>个信道用于设备发现，</a:t>
            </a:r>
            <a:r>
              <a:rPr lang="zh-CN" altLang="zh-CN" sz="2400" kern="1200" dirty="0">
                <a:solidFill>
                  <a:srgbClr val="FF0000"/>
                </a:solidFill>
                <a:effectLst/>
                <a:latin typeface="+mn-lt"/>
                <a:ea typeface="+mn-ea"/>
                <a:cs typeface="+mn-cs"/>
              </a:rPr>
              <a:t>被视为唤醒载波</a:t>
            </a:r>
            <a:r>
              <a:rPr lang="en-US" altLang="zh-CN" sz="2400" kern="1200" dirty="0">
                <a:solidFill>
                  <a:srgbClr val="FF0000"/>
                </a:solidFill>
                <a:effectLst/>
                <a:latin typeface="+mn-lt"/>
                <a:ea typeface="+mn-ea"/>
                <a:cs typeface="+mn-cs"/>
              </a:rPr>
              <a:t>(Wake-up carrier)</a:t>
            </a:r>
            <a:r>
              <a:rPr lang="zh-CN" altLang="zh-CN" sz="2400" kern="1200" dirty="0">
                <a:solidFill>
                  <a:srgbClr val="FF0000"/>
                </a:solidFill>
                <a:effectLst/>
                <a:latin typeface="+mn-lt"/>
                <a:ea typeface="+mn-ea"/>
                <a:cs typeface="+mn-cs"/>
              </a:rPr>
              <a:t>；</a:t>
            </a:r>
            <a:endParaRPr lang="en-US" altLang="zh-CN" sz="2400" kern="1200" dirty="0">
              <a:solidFill>
                <a:srgbClr val="FF0000"/>
              </a:solidFill>
              <a:effectLst/>
              <a:latin typeface="+mn-lt"/>
              <a:ea typeface="+mn-ea"/>
              <a:cs typeface="+mn-cs"/>
            </a:endParaRPr>
          </a:p>
          <a:p>
            <a:pPr eaLnBrk="1" hangingPunct="1"/>
            <a:r>
              <a:rPr lang="zh-CN" altLang="zh-CN" sz="2400" kern="1200" dirty="0">
                <a:solidFill>
                  <a:srgbClr val="FF0000"/>
                </a:solidFill>
                <a:effectLst/>
                <a:latin typeface="+mn-lt"/>
                <a:ea typeface="+mn-ea"/>
                <a:cs typeface="+mn-cs"/>
              </a:rPr>
              <a:t>主站依次在这</a:t>
            </a:r>
            <a:r>
              <a:rPr lang="en-US" altLang="zh-CN" sz="2400" kern="1200" dirty="0">
                <a:solidFill>
                  <a:srgbClr val="FF0000"/>
                </a:solidFill>
                <a:effectLst/>
                <a:latin typeface="+mn-lt"/>
                <a:ea typeface="+mn-ea"/>
                <a:cs typeface="+mn-cs"/>
              </a:rPr>
              <a:t>32</a:t>
            </a:r>
            <a:r>
              <a:rPr lang="zh-CN" altLang="zh-CN" sz="2400" kern="1200" dirty="0">
                <a:solidFill>
                  <a:srgbClr val="FF0000"/>
                </a:solidFill>
                <a:effectLst/>
                <a:latin typeface="+mn-lt"/>
                <a:ea typeface="+mn-ea"/>
                <a:cs typeface="+mn-cs"/>
              </a:rPr>
              <a:t>个载波上广播查询访问码（</a:t>
            </a:r>
            <a:r>
              <a:rPr lang="en-US" altLang="zh-CN" sz="2400" kern="1200" dirty="0">
                <a:solidFill>
                  <a:srgbClr val="FF0000"/>
                </a:solidFill>
                <a:effectLst/>
                <a:latin typeface="+mn-lt"/>
                <a:ea typeface="+mn-ea"/>
                <a:cs typeface="+mn-cs"/>
              </a:rPr>
              <a:t>IAC</a:t>
            </a:r>
            <a:r>
              <a:rPr lang="zh-CN" altLang="zh-CN" sz="2400" kern="1200" dirty="0">
                <a:solidFill>
                  <a:srgbClr val="FF0000"/>
                </a:solidFill>
                <a:effectLst/>
                <a:latin typeface="+mn-lt"/>
                <a:ea typeface="+mn-ea"/>
                <a:cs typeface="+mn-cs"/>
              </a:rPr>
              <a:t>）</a:t>
            </a:r>
            <a:endParaRPr lang="en-US" altLang="zh-CN"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panose="02010600030101010101" pitchFamily="2" charset="-122"/>
              </a:rPr>
              <a:t>802.15.3</a:t>
            </a:r>
            <a:r>
              <a:rPr lang="zh-CN" altLang="en-US" dirty="0">
                <a:ea typeface="宋体" panose="02010600030101010101" pitchFamily="2" charset="-122"/>
              </a:rPr>
              <a:t>即无线超宽带技术 </a:t>
            </a:r>
            <a:r>
              <a:rPr lang="en-US" altLang="zh-CN" dirty="0">
                <a:ea typeface="宋体" panose="02010600030101010101" pitchFamily="2" charset="-122"/>
              </a:rPr>
              <a:t>UWB</a:t>
            </a:r>
            <a:endParaRPr lang="en-US" altLang="zh-CN" dirty="0">
              <a:ea typeface="宋体" panose="02010600030101010101" pitchFamily="2" charset="-122"/>
            </a:endParaRPr>
          </a:p>
          <a:p>
            <a:pPr eaLnBrk="1" hangingPunct="1"/>
            <a:r>
              <a:rPr lang="zh-CN" altLang="en-US" dirty="0">
                <a:ea typeface="宋体" panose="02010600030101010101" pitchFamily="2" charset="-122"/>
              </a:rPr>
              <a:t>家用数字无绳电话使用的就是</a:t>
            </a:r>
            <a:r>
              <a:rPr lang="en-US" altLang="zh-CN" dirty="0">
                <a:ea typeface="宋体" panose="02010600030101010101" pitchFamily="2" charset="-122"/>
              </a:rPr>
              <a:t>Home RF</a:t>
            </a:r>
            <a:r>
              <a:rPr lang="zh-CN" altLang="en-US" dirty="0">
                <a:ea typeface="宋体" panose="02010600030101010101" pitchFamily="2" charset="-122"/>
              </a:rPr>
              <a:t>技术</a:t>
            </a:r>
            <a:endParaRPr lang="zh-CN" altLang="en-US"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ARQ</a:t>
            </a:r>
            <a:r>
              <a:rPr lang="zh-CN" altLang="en-US" dirty="0">
                <a:ea typeface="宋体" panose="02010600030101010101" pitchFamily="2" charset="-122"/>
              </a:rPr>
              <a:t>：</a:t>
            </a:r>
            <a:r>
              <a:rPr lang="en-US" altLang="zh-CN" dirty="0">
                <a:ea typeface="宋体" panose="02010600030101010101" pitchFamily="2" charset="-122"/>
              </a:rPr>
              <a:t>Automatic Repeat-</a:t>
            </a:r>
            <a:r>
              <a:rPr lang="en-US" altLang="zh-CN" dirty="0" err="1">
                <a:ea typeface="宋体" panose="02010600030101010101" pitchFamily="2" charset="-122"/>
              </a:rPr>
              <a:t>reQuest</a:t>
            </a:r>
            <a:endParaRPr lang="zh-CN" altLang="en-US"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2400" b="0" i="0" kern="1200" dirty="0">
                <a:solidFill>
                  <a:srgbClr val="FF0000"/>
                </a:solidFill>
                <a:effectLst/>
                <a:latin typeface="+mn-lt"/>
                <a:ea typeface="+mn-ea"/>
                <a:cs typeface="+mn-cs"/>
              </a:rPr>
              <a:t>发送数据时，基带部分将来自高层协议的数据进行信道编码，向下传给射频进行发送；接收数据时，射频部分经过解调恢复空中数据并上传给基带，基带再对数据进行信道解码，向高层传输</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panose="02010600030101010101" pitchFamily="2" charset="-122"/>
              </a:rPr>
              <a:t>802.15.3</a:t>
            </a:r>
            <a:r>
              <a:rPr lang="zh-CN" altLang="en-US" dirty="0">
                <a:ea typeface="宋体" panose="02010600030101010101" pitchFamily="2" charset="-122"/>
              </a:rPr>
              <a:t>即无线超宽带技术 </a:t>
            </a:r>
            <a:r>
              <a:rPr lang="en-US" altLang="zh-CN" dirty="0">
                <a:ea typeface="宋体" panose="02010600030101010101" pitchFamily="2" charset="-122"/>
              </a:rPr>
              <a:t>UWB</a:t>
            </a:r>
            <a:endParaRPr lang="en-US" altLang="zh-CN" dirty="0">
              <a:ea typeface="宋体" panose="02010600030101010101" pitchFamily="2" charset="-122"/>
            </a:endParaRPr>
          </a:p>
          <a:p>
            <a:pPr eaLnBrk="1" hangingPunct="1"/>
            <a:r>
              <a:rPr lang="zh-CN" altLang="en-US" dirty="0">
                <a:ea typeface="宋体" panose="02010600030101010101" pitchFamily="2" charset="-122"/>
              </a:rPr>
              <a:t>家用数字无绳电话使用的就是</a:t>
            </a:r>
            <a:r>
              <a:rPr lang="en-US" altLang="zh-CN" dirty="0">
                <a:ea typeface="宋体" panose="02010600030101010101" pitchFamily="2" charset="-122"/>
              </a:rPr>
              <a:t>Home RF</a:t>
            </a:r>
            <a:r>
              <a:rPr lang="zh-CN" altLang="en-US" dirty="0">
                <a:ea typeface="宋体" panose="02010600030101010101" pitchFamily="2" charset="-122"/>
              </a:rPr>
              <a:t>技术</a:t>
            </a:r>
            <a:endParaRPr lang="zh-CN" altLang="en-US"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a typeface="宋体" panose="02010600030101010101" pitchFamily="2" charset="-122"/>
              </a:rPr>
              <a:t>维持：在规定时间内处于休眠状态，以节约能源</a:t>
            </a:r>
            <a:endParaRPr lang="en-US" altLang="zh-CN" dirty="0">
              <a:ea typeface="宋体" panose="02010600030101010101" pitchFamily="2" charset="-122"/>
            </a:endParaRPr>
          </a:p>
          <a:p>
            <a:r>
              <a:rPr lang="zh-CN" altLang="en-US" dirty="0">
                <a:ea typeface="宋体" panose="02010600030101010101" pitchFamily="2" charset="-122"/>
              </a:rPr>
              <a:t>查询：知道周围有哪些设备</a:t>
            </a:r>
            <a:endParaRPr lang="en-US" altLang="zh-CN" dirty="0">
              <a:ea typeface="宋体" panose="02010600030101010101" pitchFamily="2" charset="-122"/>
            </a:endParaRPr>
          </a:p>
          <a:p>
            <a:r>
              <a:rPr lang="zh-CN" altLang="en-US" dirty="0">
                <a:ea typeface="宋体" panose="02010600030101010101" pitchFamily="2" charset="-122"/>
              </a:rPr>
              <a:t>寻呼：寻找特定设备</a:t>
            </a:r>
            <a:endParaRPr lang="en-US" altLang="zh-CN" dirty="0">
              <a:ea typeface="宋体" panose="02010600030101010101" pitchFamily="2" charset="-122"/>
            </a:endParaRPr>
          </a:p>
          <a:p>
            <a:r>
              <a:rPr lang="zh-CN" altLang="en-US" dirty="0">
                <a:ea typeface="宋体" panose="02010600030101010101" pitchFamily="2" charset="-122"/>
              </a:rPr>
              <a:t>扫描：监听自己是否被呼叫</a:t>
            </a:r>
            <a:endParaRPr lang="zh-CN" altLang="en-US"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zh-CN" sz="2400" kern="1200" dirty="0">
                <a:solidFill>
                  <a:srgbClr val="FF0000"/>
                </a:solidFill>
                <a:effectLst/>
                <a:latin typeface="+mn-lt"/>
                <a:ea typeface="+mn-ea"/>
                <a:cs typeface="+mn-cs"/>
              </a:rPr>
              <a:t>可以查询到设备信息，服务和服务类型</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a:p>
            <a:pPr eaLnBrk="1" hangingPunct="1"/>
            <a:endParaRPr lang="en-US" altLang="zh-CN" dirty="0"/>
          </a:p>
          <a:p>
            <a:pPr eaLnBrk="1" hangingPunct="1"/>
            <a:r>
              <a:rPr lang="en-US" altLang="zh-CN" dirty="0"/>
              <a:t>2</a:t>
            </a:r>
            <a:r>
              <a:rPr lang="zh-CN" altLang="en-US" dirty="0"/>
              <a:t>级、</a:t>
            </a:r>
            <a:r>
              <a:rPr lang="en-US" altLang="zh-CN" dirty="0"/>
              <a:t>3</a:t>
            </a:r>
            <a:r>
              <a:rPr lang="zh-CN" altLang="en-US" dirty="0"/>
              <a:t>级安全区别：</a:t>
            </a:r>
            <a:r>
              <a:rPr lang="en-US" altLang="zh-CN" dirty="0"/>
              <a:t>2</a:t>
            </a:r>
            <a:r>
              <a:rPr lang="zh-CN" altLang="en-US" dirty="0"/>
              <a:t>级在连接建立后再启动安全管理过程，</a:t>
            </a:r>
            <a:r>
              <a:rPr lang="en-US" altLang="zh-CN" dirty="0"/>
              <a:t>3</a:t>
            </a:r>
            <a:r>
              <a:rPr lang="zh-CN" altLang="en-US" dirty="0"/>
              <a:t>级在必须先通过安全认证才能建立连接</a:t>
            </a:r>
            <a:endParaRPr lang="zh-CN" altLang="en-US" dirty="0"/>
          </a:p>
          <a:p>
            <a:pPr lvl="1">
              <a:lnSpc>
                <a:spcPct val="150000"/>
              </a:lnSpc>
            </a:pP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a:p>
            <a:pPr eaLnBrk="1" hangingPunct="1"/>
            <a:endParaRPr lang="en-US" altLang="zh-CN" dirty="0"/>
          </a:p>
          <a:p>
            <a:pPr eaLnBrk="1" hangingPunct="1"/>
            <a:r>
              <a:rPr lang="en-US" altLang="zh-CN" dirty="0"/>
              <a:t>2</a:t>
            </a:r>
            <a:r>
              <a:rPr lang="zh-CN" altLang="en-US" dirty="0"/>
              <a:t>级、</a:t>
            </a:r>
            <a:r>
              <a:rPr lang="en-US" altLang="zh-CN" dirty="0"/>
              <a:t>3</a:t>
            </a:r>
            <a:r>
              <a:rPr lang="zh-CN" altLang="en-US" dirty="0"/>
              <a:t>级安全区别：</a:t>
            </a:r>
            <a:r>
              <a:rPr lang="en-US" altLang="zh-CN" dirty="0"/>
              <a:t>2</a:t>
            </a:r>
            <a:r>
              <a:rPr lang="zh-CN" altLang="en-US" dirty="0"/>
              <a:t>级在连接建立后再启动安全管理过程，</a:t>
            </a:r>
            <a:r>
              <a:rPr lang="en-US" altLang="zh-CN" dirty="0"/>
              <a:t>3</a:t>
            </a:r>
            <a:r>
              <a:rPr lang="zh-CN" altLang="en-US" dirty="0"/>
              <a:t>级在必须先通过安全认证才能建立连接</a:t>
            </a:r>
            <a:endParaRPr lang="zh-CN" altLang="en-US" dirty="0"/>
          </a:p>
          <a:p>
            <a:pPr lvl="1">
              <a:lnSpc>
                <a:spcPct val="150000"/>
              </a:lnSpc>
            </a:pP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需授权服务的意思是即便是通过认证的设备，也需要再次经过授权才可以使用服务</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2400" kern="1200" dirty="0">
                <a:solidFill>
                  <a:srgbClr val="FF0000"/>
                </a:solidFill>
                <a:effectLst/>
                <a:latin typeface="+mn-lt"/>
                <a:ea typeface="+mn-ea"/>
                <a:cs typeface="+mn-cs"/>
              </a:rPr>
              <a:t>设备</a:t>
            </a:r>
            <a:r>
              <a:rPr lang="en-US" altLang="zh-CN" sz="2400" kern="1200" dirty="0">
                <a:solidFill>
                  <a:srgbClr val="FF0000"/>
                </a:solidFill>
                <a:effectLst/>
                <a:latin typeface="+mn-lt"/>
                <a:ea typeface="+mn-ea"/>
                <a:cs typeface="+mn-cs"/>
              </a:rPr>
              <a:t>B</a:t>
            </a:r>
            <a:r>
              <a:rPr lang="zh-CN" altLang="en-US" sz="2400" kern="1200" dirty="0">
                <a:solidFill>
                  <a:srgbClr val="FF0000"/>
                </a:solidFill>
                <a:effectLst/>
                <a:latin typeface="+mn-lt"/>
                <a:ea typeface="+mn-ea"/>
                <a:cs typeface="+mn-cs"/>
              </a:rPr>
              <a:t>即申请连接设备</a:t>
            </a:r>
            <a:endParaRPr lang="en-US" altLang="zh-CN" sz="2400" kern="1200" dirty="0">
              <a:solidFill>
                <a:srgbClr val="FF0000"/>
              </a:solidFill>
              <a:effectLst/>
              <a:latin typeface="+mn-lt"/>
              <a:ea typeface="+mn-ea"/>
              <a:cs typeface="+mn-cs"/>
            </a:endParaRPr>
          </a:p>
          <a:p>
            <a:pPr eaLnBrk="1" hangingPunct="1"/>
            <a:r>
              <a:rPr lang="en-US" altLang="zh-CN" sz="2400" kern="1200" dirty="0">
                <a:solidFill>
                  <a:srgbClr val="FF0000"/>
                </a:solidFill>
                <a:effectLst/>
                <a:latin typeface="+mn-lt"/>
                <a:ea typeface="+mn-ea"/>
                <a:cs typeface="+mn-cs"/>
              </a:rPr>
              <a:t>IN_RAND</a:t>
            </a:r>
            <a:r>
              <a:rPr lang="zh-CN" altLang="en-US" sz="2400" kern="1200" dirty="0">
                <a:solidFill>
                  <a:srgbClr val="FF0000"/>
                </a:solidFill>
                <a:effectLst/>
                <a:latin typeface="+mn-lt"/>
                <a:ea typeface="+mn-ea"/>
                <a:cs typeface="+mn-cs"/>
              </a:rPr>
              <a:t>由主设备发给从设备</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2400" kern="1200" dirty="0">
                <a:solidFill>
                  <a:srgbClr val="FF0000"/>
                </a:solidFill>
                <a:effectLst/>
                <a:latin typeface="+mn-lt"/>
                <a:ea typeface="+mn-ea"/>
                <a:cs typeface="+mn-cs"/>
              </a:rPr>
              <a:t>设备</a:t>
            </a:r>
            <a:r>
              <a:rPr lang="en-US" altLang="zh-CN" sz="2400" kern="1200" dirty="0">
                <a:solidFill>
                  <a:srgbClr val="FF0000"/>
                </a:solidFill>
                <a:effectLst/>
                <a:latin typeface="+mn-lt"/>
                <a:ea typeface="+mn-ea"/>
                <a:cs typeface="+mn-cs"/>
              </a:rPr>
              <a:t>B</a:t>
            </a:r>
            <a:r>
              <a:rPr lang="zh-CN" altLang="en-US" sz="2400" kern="1200" dirty="0">
                <a:solidFill>
                  <a:srgbClr val="FF0000"/>
                </a:solidFill>
                <a:effectLst/>
                <a:latin typeface="+mn-lt"/>
                <a:ea typeface="+mn-ea"/>
                <a:cs typeface="+mn-cs"/>
              </a:rPr>
              <a:t>即申请连接设备</a:t>
            </a:r>
            <a:endParaRPr lang="en-US" altLang="zh-CN" sz="2400" kern="1200" dirty="0">
              <a:solidFill>
                <a:srgbClr val="FF0000"/>
              </a:solidFill>
              <a:effectLst/>
              <a:latin typeface="+mn-lt"/>
              <a:ea typeface="+mn-ea"/>
              <a:cs typeface="+mn-cs"/>
            </a:endParaRPr>
          </a:p>
          <a:p>
            <a:pPr eaLnBrk="1" hangingPunct="1"/>
            <a:r>
              <a:rPr lang="en-US" altLang="zh-CN" sz="2400" kern="1200" dirty="0">
                <a:solidFill>
                  <a:srgbClr val="FF0000"/>
                </a:solidFill>
                <a:effectLst/>
                <a:latin typeface="+mn-lt"/>
                <a:ea typeface="+mn-ea"/>
                <a:cs typeface="+mn-cs"/>
              </a:rPr>
              <a:t>IN_RAND</a:t>
            </a:r>
            <a:r>
              <a:rPr lang="zh-CN" altLang="en-US" sz="2400" kern="1200" dirty="0">
                <a:solidFill>
                  <a:srgbClr val="FF0000"/>
                </a:solidFill>
                <a:effectLst/>
                <a:latin typeface="+mn-lt"/>
                <a:ea typeface="+mn-ea"/>
                <a:cs typeface="+mn-cs"/>
              </a:rPr>
              <a:t>由主设备发给从设备</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2400" kern="1200" dirty="0">
                <a:solidFill>
                  <a:srgbClr val="FF0000"/>
                </a:solidFill>
                <a:effectLst/>
                <a:latin typeface="+mn-lt"/>
                <a:ea typeface="+mn-ea"/>
                <a:cs typeface="+mn-cs"/>
              </a:rPr>
              <a:t>设备</a:t>
            </a:r>
            <a:r>
              <a:rPr lang="en-US" altLang="zh-CN" sz="2400" kern="1200" dirty="0">
                <a:solidFill>
                  <a:srgbClr val="FF0000"/>
                </a:solidFill>
                <a:effectLst/>
                <a:latin typeface="+mn-lt"/>
                <a:ea typeface="+mn-ea"/>
                <a:cs typeface="+mn-cs"/>
              </a:rPr>
              <a:t>B</a:t>
            </a:r>
            <a:r>
              <a:rPr lang="zh-CN" altLang="en-US" sz="2400" kern="1200" dirty="0">
                <a:solidFill>
                  <a:srgbClr val="FF0000"/>
                </a:solidFill>
                <a:effectLst/>
                <a:latin typeface="+mn-lt"/>
                <a:ea typeface="+mn-ea"/>
                <a:cs typeface="+mn-cs"/>
              </a:rPr>
              <a:t>即申请连接设备</a:t>
            </a:r>
            <a:endParaRPr lang="en-US" altLang="zh-CN" sz="2400" kern="1200" dirty="0">
              <a:solidFill>
                <a:srgbClr val="FF0000"/>
              </a:solidFill>
              <a:effectLst/>
              <a:latin typeface="+mn-lt"/>
              <a:ea typeface="+mn-ea"/>
              <a:cs typeface="+mn-cs"/>
            </a:endParaRPr>
          </a:p>
          <a:p>
            <a:pPr eaLnBrk="1" hangingPunct="1"/>
            <a:r>
              <a:rPr lang="en-US" altLang="zh-CN" sz="2400" kern="1200" dirty="0">
                <a:solidFill>
                  <a:srgbClr val="FF0000"/>
                </a:solidFill>
                <a:effectLst/>
                <a:latin typeface="+mn-lt"/>
                <a:ea typeface="+mn-ea"/>
                <a:cs typeface="+mn-cs"/>
              </a:rPr>
              <a:t>IN_RAND</a:t>
            </a:r>
            <a:r>
              <a:rPr lang="zh-CN" altLang="en-US" sz="2400" kern="1200" dirty="0">
                <a:solidFill>
                  <a:srgbClr val="FF0000"/>
                </a:solidFill>
                <a:effectLst/>
                <a:latin typeface="+mn-lt"/>
                <a:ea typeface="+mn-ea"/>
                <a:cs typeface="+mn-cs"/>
              </a:rPr>
              <a:t>由主设备发给从设备</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2400" kern="1200" dirty="0">
                <a:solidFill>
                  <a:srgbClr val="FF0000"/>
                </a:solidFill>
                <a:effectLst/>
                <a:latin typeface="+mn-lt"/>
                <a:ea typeface="+mn-ea"/>
                <a:cs typeface="+mn-cs"/>
              </a:rPr>
              <a:t>SRES: Signed </a:t>
            </a:r>
            <a:r>
              <a:rPr lang="en-US" altLang="zh-CN" sz="2400" kern="1200" dirty="0" err="1">
                <a:solidFill>
                  <a:srgbClr val="FF0000"/>
                </a:solidFill>
                <a:effectLst/>
                <a:latin typeface="+mn-lt"/>
                <a:ea typeface="+mn-ea"/>
                <a:cs typeface="+mn-cs"/>
              </a:rPr>
              <a:t>RESponse</a:t>
            </a:r>
            <a:endParaRPr lang="en-US" altLang="zh-CN" sz="2400" kern="1200" dirty="0">
              <a:solidFill>
                <a:srgbClr val="FF0000"/>
              </a:solidFill>
              <a:effectLst/>
              <a:latin typeface="+mn-lt"/>
              <a:ea typeface="+mn-ea"/>
              <a:cs typeface="+mn-cs"/>
            </a:endParaRPr>
          </a:p>
          <a:p>
            <a:pPr eaLnBrk="1" hangingPunct="1"/>
            <a:r>
              <a:rPr lang="en-US" altLang="zh-CN" sz="2400" kern="1200" dirty="0">
                <a:solidFill>
                  <a:srgbClr val="FF0000"/>
                </a:solidFill>
                <a:effectLst/>
                <a:latin typeface="+mn-lt"/>
                <a:ea typeface="+mn-ea"/>
                <a:cs typeface="+mn-cs"/>
              </a:rPr>
              <a:t>ACO: Authentication Cipher Offset</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2400" kern="1200" dirty="0">
                <a:solidFill>
                  <a:srgbClr val="FF0000"/>
                </a:solidFill>
                <a:effectLst/>
                <a:latin typeface="+mn-lt"/>
                <a:ea typeface="+mn-ea"/>
                <a:cs typeface="+mn-cs"/>
              </a:rPr>
              <a:t>SRES: Signed </a:t>
            </a:r>
            <a:r>
              <a:rPr lang="en-US" altLang="zh-CN" sz="2400" kern="1200" dirty="0" err="1">
                <a:solidFill>
                  <a:srgbClr val="FF0000"/>
                </a:solidFill>
                <a:effectLst/>
                <a:latin typeface="+mn-lt"/>
                <a:ea typeface="+mn-ea"/>
                <a:cs typeface="+mn-cs"/>
              </a:rPr>
              <a:t>RESponse</a:t>
            </a:r>
            <a:endParaRPr lang="en-US" altLang="zh-CN" sz="2400" kern="1200" dirty="0">
              <a:solidFill>
                <a:srgbClr val="FF0000"/>
              </a:solidFill>
              <a:effectLst/>
              <a:latin typeface="+mn-lt"/>
              <a:ea typeface="+mn-ea"/>
              <a:cs typeface="+mn-cs"/>
            </a:endParaRPr>
          </a:p>
          <a:p>
            <a:pPr eaLnBrk="1" hangingPunct="1"/>
            <a:r>
              <a:rPr lang="en-US" altLang="zh-CN" sz="2400" kern="1200" dirty="0">
                <a:solidFill>
                  <a:srgbClr val="FF0000"/>
                </a:solidFill>
                <a:effectLst/>
                <a:latin typeface="+mn-lt"/>
                <a:ea typeface="+mn-ea"/>
                <a:cs typeface="+mn-cs"/>
              </a:rPr>
              <a:t>ACO: Authentication Cipher Offset</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2400" kern="1200" dirty="0">
                <a:solidFill>
                  <a:srgbClr val="FF0000"/>
                </a:solidFill>
                <a:effectLst/>
                <a:latin typeface="+mn-lt"/>
                <a:ea typeface="+mn-ea"/>
                <a:cs typeface="+mn-cs"/>
              </a:rPr>
              <a:t>SRES: Signed </a:t>
            </a:r>
            <a:r>
              <a:rPr lang="en-US" altLang="zh-CN" sz="2400" kern="1200" dirty="0" err="1">
                <a:solidFill>
                  <a:srgbClr val="FF0000"/>
                </a:solidFill>
                <a:effectLst/>
                <a:latin typeface="+mn-lt"/>
                <a:ea typeface="+mn-ea"/>
                <a:cs typeface="+mn-cs"/>
              </a:rPr>
              <a:t>RESponse</a:t>
            </a:r>
            <a:endParaRPr lang="en-US" altLang="zh-CN" sz="2400" kern="1200" dirty="0">
              <a:solidFill>
                <a:srgbClr val="FF0000"/>
              </a:solidFill>
              <a:effectLst/>
              <a:latin typeface="+mn-lt"/>
              <a:ea typeface="+mn-ea"/>
              <a:cs typeface="+mn-cs"/>
            </a:endParaRPr>
          </a:p>
          <a:p>
            <a:pPr eaLnBrk="1" hangingPunct="1"/>
            <a:r>
              <a:rPr lang="en-US" altLang="zh-CN" sz="2400" kern="1200" dirty="0">
                <a:solidFill>
                  <a:srgbClr val="FF0000"/>
                </a:solidFill>
                <a:effectLst/>
                <a:latin typeface="+mn-lt"/>
                <a:ea typeface="+mn-ea"/>
                <a:cs typeface="+mn-cs"/>
              </a:rPr>
              <a:t>ACO: Authentication Cipher Offset</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zh-CN" dirty="0">
                <a:ea typeface="宋体" panose="02010600030101010101" pitchFamily="2" charset="-122"/>
              </a:rPr>
              <a:t>在低耗电待机模式下</a:t>
            </a:r>
            <a:r>
              <a:rPr lang="zh-CN" altLang="en-US" dirty="0">
                <a:ea typeface="宋体" panose="02010600030101010101" pitchFamily="2" charset="-122"/>
              </a:rPr>
              <a:t>，</a:t>
            </a:r>
            <a:r>
              <a:rPr lang="zh-CN" altLang="zh-CN" dirty="0">
                <a:ea typeface="宋体" panose="02010600030101010101" pitchFamily="2" charset="-122"/>
              </a:rPr>
              <a:t>2 节5 号干电池可支持1个节点工作6～24个月</a:t>
            </a:r>
            <a:r>
              <a:rPr lang="zh-CN" altLang="en-US" dirty="0">
                <a:ea typeface="宋体" panose="02010600030101010101" pitchFamily="2" charset="-122"/>
              </a:rPr>
              <a:t>，</a:t>
            </a:r>
            <a:r>
              <a:rPr lang="zh-CN" altLang="zh-CN" dirty="0">
                <a:ea typeface="宋体" panose="02010600030101010101" pitchFamily="2" charset="-122"/>
              </a:rPr>
              <a:t>甚至更长</a:t>
            </a:r>
            <a:endParaRPr lang="zh-CN" altLang="en-US" dirty="0">
              <a:ea typeface="宋体" panose="02010600030101010101" pitchFamily="2" charset="-122"/>
            </a:endParaRPr>
          </a:p>
          <a:p>
            <a:pPr eaLnBrk="1" hangingPunct="1"/>
            <a:r>
              <a:rPr lang="zh-CN" altLang="en-US" dirty="0">
                <a:ea typeface="宋体" panose="02010600030101010101" pitchFamily="2" charset="-122"/>
              </a:rPr>
              <a:t>每块芯片的价格大约为</a:t>
            </a:r>
            <a:r>
              <a:rPr lang="en-US" altLang="zh-CN" dirty="0">
                <a:ea typeface="宋体" panose="02010600030101010101" pitchFamily="2" charset="-122"/>
              </a:rPr>
              <a:t>2 </a:t>
            </a:r>
            <a:r>
              <a:rPr lang="zh-CN" altLang="en-US" dirty="0">
                <a:ea typeface="宋体" panose="02010600030101010101" pitchFamily="2" charset="-122"/>
              </a:rPr>
              <a:t>美元</a:t>
            </a:r>
            <a:endParaRPr lang="zh-CN" altLang="en-US" dirty="0">
              <a:ea typeface="宋体" panose="02010600030101010101" pitchFamily="2" charset="-122"/>
            </a:endParaRPr>
          </a:p>
          <a:p>
            <a:pPr eaLnBrk="1" hangingPunct="1"/>
            <a:r>
              <a:rPr lang="zh-CN" altLang="en-US" dirty="0">
                <a:ea typeface="宋体" panose="02010600030101010101" pitchFamily="2" charset="-122"/>
              </a:rPr>
              <a:t>一般从睡眠转入工作状态只需</a:t>
            </a:r>
            <a:r>
              <a:rPr lang="en-US" altLang="zh-CN" dirty="0">
                <a:ea typeface="宋体" panose="02010600030101010101" pitchFamily="2" charset="-122"/>
              </a:rPr>
              <a:t>15 </a:t>
            </a:r>
            <a:r>
              <a:rPr lang="en-US" altLang="zh-CN" dirty="0" err="1">
                <a:ea typeface="宋体" panose="02010600030101010101" pitchFamily="2" charset="-122"/>
              </a:rPr>
              <a:t>ms</a:t>
            </a:r>
            <a:r>
              <a:rPr lang="zh-CN" altLang="en-US" dirty="0">
                <a:ea typeface="宋体" panose="02010600030101010101" pitchFamily="2" charset="-122"/>
              </a:rPr>
              <a:t>，节点连接进入网络只需</a:t>
            </a:r>
            <a:r>
              <a:rPr lang="en-US" altLang="zh-CN" dirty="0">
                <a:ea typeface="宋体" panose="02010600030101010101" pitchFamily="2" charset="-122"/>
              </a:rPr>
              <a:t>30 </a:t>
            </a:r>
            <a:r>
              <a:rPr lang="en-US" altLang="zh-CN" dirty="0" err="1">
                <a:ea typeface="宋体" panose="02010600030101010101" pitchFamily="2" charset="-122"/>
              </a:rPr>
              <a:t>ms</a:t>
            </a:r>
            <a:endParaRPr lang="en-US" altLang="zh-CN"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zh-CN" dirty="0">
                <a:ea typeface="宋体" panose="02010600030101010101" pitchFamily="2" charset="-122"/>
              </a:rPr>
              <a:t>在低耗电待机模式下</a:t>
            </a:r>
            <a:r>
              <a:rPr lang="zh-CN" altLang="en-US" dirty="0">
                <a:ea typeface="宋体" panose="02010600030101010101" pitchFamily="2" charset="-122"/>
              </a:rPr>
              <a:t>，</a:t>
            </a:r>
            <a:r>
              <a:rPr lang="zh-CN" altLang="zh-CN" dirty="0">
                <a:ea typeface="宋体" panose="02010600030101010101" pitchFamily="2" charset="-122"/>
              </a:rPr>
              <a:t>2 节5 号干电池可支持1个节点工作6～24个月</a:t>
            </a:r>
            <a:r>
              <a:rPr lang="zh-CN" altLang="en-US" dirty="0">
                <a:ea typeface="宋体" panose="02010600030101010101" pitchFamily="2" charset="-122"/>
              </a:rPr>
              <a:t>，</a:t>
            </a:r>
            <a:r>
              <a:rPr lang="zh-CN" altLang="zh-CN" dirty="0">
                <a:ea typeface="宋体" panose="02010600030101010101" pitchFamily="2" charset="-122"/>
              </a:rPr>
              <a:t>甚至更长</a:t>
            </a:r>
            <a:endParaRPr lang="zh-CN" altLang="en-US" dirty="0">
              <a:ea typeface="宋体" panose="02010600030101010101" pitchFamily="2" charset="-122"/>
            </a:endParaRPr>
          </a:p>
          <a:p>
            <a:pPr eaLnBrk="1" hangingPunct="1"/>
            <a:r>
              <a:rPr lang="zh-CN" altLang="en-US" dirty="0">
                <a:ea typeface="宋体" panose="02010600030101010101" pitchFamily="2" charset="-122"/>
              </a:rPr>
              <a:t>每块芯片的价格大约为</a:t>
            </a:r>
            <a:r>
              <a:rPr lang="en-US" altLang="zh-CN" dirty="0">
                <a:ea typeface="宋体" panose="02010600030101010101" pitchFamily="2" charset="-122"/>
              </a:rPr>
              <a:t>2 </a:t>
            </a:r>
            <a:r>
              <a:rPr lang="zh-CN" altLang="en-US" dirty="0">
                <a:ea typeface="宋体" panose="02010600030101010101" pitchFamily="2" charset="-122"/>
              </a:rPr>
              <a:t>美元</a:t>
            </a:r>
            <a:endParaRPr lang="zh-CN" altLang="en-US" dirty="0">
              <a:ea typeface="宋体" panose="02010600030101010101" pitchFamily="2" charset="-122"/>
            </a:endParaRPr>
          </a:p>
          <a:p>
            <a:pPr eaLnBrk="1" hangingPunct="1"/>
            <a:r>
              <a:rPr lang="zh-CN" altLang="en-US" dirty="0">
                <a:ea typeface="宋体" panose="02010600030101010101" pitchFamily="2" charset="-122"/>
              </a:rPr>
              <a:t>一般从睡眠转入工作状态只需</a:t>
            </a:r>
            <a:r>
              <a:rPr lang="en-US" altLang="zh-CN" dirty="0">
                <a:ea typeface="宋体" panose="02010600030101010101" pitchFamily="2" charset="-122"/>
              </a:rPr>
              <a:t>15 </a:t>
            </a:r>
            <a:r>
              <a:rPr lang="en-US" altLang="zh-CN" dirty="0" err="1">
                <a:ea typeface="宋体" panose="02010600030101010101" pitchFamily="2" charset="-122"/>
              </a:rPr>
              <a:t>ms</a:t>
            </a:r>
            <a:r>
              <a:rPr lang="zh-CN" altLang="en-US" dirty="0">
                <a:ea typeface="宋体" panose="02010600030101010101" pitchFamily="2" charset="-122"/>
              </a:rPr>
              <a:t>，节点连接进入网络只需</a:t>
            </a:r>
            <a:r>
              <a:rPr lang="en-US" altLang="zh-CN" dirty="0">
                <a:ea typeface="宋体" panose="02010600030101010101" pitchFamily="2" charset="-122"/>
              </a:rPr>
              <a:t>30 </a:t>
            </a:r>
            <a:r>
              <a:rPr lang="en-US" altLang="zh-CN" dirty="0" err="1">
                <a:ea typeface="宋体" panose="02010600030101010101" pitchFamily="2" charset="-122"/>
              </a:rPr>
              <a:t>ms</a:t>
            </a:r>
            <a:endParaRPr lang="en-US" altLang="zh-CN"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panose="02010600030101010101" pitchFamily="2" charset="-122"/>
              </a:rPr>
              <a:t>802.15.3</a:t>
            </a:r>
            <a:r>
              <a:rPr lang="zh-CN" altLang="en-US" dirty="0">
                <a:ea typeface="宋体" panose="02010600030101010101" pitchFamily="2" charset="-122"/>
              </a:rPr>
              <a:t>即无线超宽带技术 </a:t>
            </a:r>
            <a:r>
              <a:rPr lang="en-US" altLang="zh-CN" dirty="0">
                <a:ea typeface="宋体" panose="02010600030101010101" pitchFamily="2" charset="-122"/>
              </a:rPr>
              <a:t>UWB</a:t>
            </a:r>
            <a:endParaRPr lang="en-US" altLang="zh-CN" dirty="0">
              <a:ea typeface="宋体" panose="02010600030101010101" pitchFamily="2" charset="-122"/>
            </a:endParaRPr>
          </a:p>
          <a:p>
            <a:pPr eaLnBrk="1" hangingPunct="1"/>
            <a:r>
              <a:rPr lang="zh-CN" altLang="en-US" dirty="0">
                <a:ea typeface="宋体" panose="02010600030101010101" pitchFamily="2" charset="-122"/>
              </a:rPr>
              <a:t>家用数字无绳电话使用的就是</a:t>
            </a:r>
            <a:r>
              <a:rPr lang="en-US" altLang="zh-CN" dirty="0">
                <a:ea typeface="宋体" panose="02010600030101010101" pitchFamily="2" charset="-122"/>
              </a:rPr>
              <a:t>Home RF</a:t>
            </a:r>
            <a:r>
              <a:rPr lang="zh-CN" altLang="en-US" dirty="0">
                <a:ea typeface="宋体" panose="02010600030101010101" pitchFamily="2" charset="-122"/>
              </a:rPr>
              <a:t>技术</a:t>
            </a:r>
            <a:endParaRPr lang="zh-CN" altLang="en-US"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星形网络终端节点只能与中心节点通信，两个终端节点需要通信必须经过中心节点转发</a:t>
            </a:r>
            <a:endParaRPr lang="en-US" altLang="zh-CN" dirty="0"/>
          </a:p>
          <a:p>
            <a:pPr eaLnBrk="1" hangingPunct="1"/>
            <a:r>
              <a:rPr lang="en-US" altLang="zh-CN" dirty="0"/>
              <a:t>Router</a:t>
            </a:r>
            <a:r>
              <a:rPr lang="zh-CN" altLang="en-US" dirty="0"/>
              <a:t>节点允许连接终端节点，终端节点不允许再和终端节点连接</a:t>
            </a:r>
            <a:endParaRPr lang="en-US" altLang="zh-CN" dirty="0"/>
          </a:p>
          <a:p>
            <a:pPr eaLnBrk="1" hangingPunct="1"/>
            <a:r>
              <a:rPr lang="en-US" altLang="zh-CN" dirty="0"/>
              <a:t>802.15.4</a:t>
            </a:r>
            <a:r>
              <a:rPr lang="zh-CN" altLang="en-US" dirty="0"/>
              <a:t>就支持星形结构。</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星形网络终端节点只能与中心节点通信，两个终端节点需要通信必须经过中心节点转发</a:t>
            </a:r>
            <a:endParaRPr lang="en-US" altLang="zh-CN" dirty="0"/>
          </a:p>
          <a:p>
            <a:pPr eaLnBrk="1" hangingPunct="1"/>
            <a:r>
              <a:rPr lang="en-US" altLang="zh-CN" dirty="0"/>
              <a:t>Router</a:t>
            </a:r>
            <a:r>
              <a:rPr lang="zh-CN" altLang="en-US" dirty="0"/>
              <a:t>节点允许连接终端节点，终端节点不允许再和终端节点连接</a:t>
            </a:r>
            <a:endParaRPr lang="en-US" altLang="zh-CN" dirty="0"/>
          </a:p>
          <a:p>
            <a:pPr eaLnBrk="1" hangingPunct="1"/>
            <a:r>
              <a:rPr lang="en-US" altLang="zh-CN" dirty="0"/>
              <a:t>802.15.4</a:t>
            </a:r>
            <a:r>
              <a:rPr lang="zh-CN" altLang="en-US" dirty="0"/>
              <a:t>就支持星形结构。</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APS: Application Support Sublayer</a:t>
            </a: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APS: Application Support Sublayer</a:t>
            </a: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众所周知，Wifi，Zigbee和Bluetooth使用2.4G频段。当这三种类型的设备在同一空间中进行通信时，会受到相同频率的恒定干扰。为了减少Wifi频道和Zigbee频道之间的同频干扰问题，Zigbee联盟建议使用11、14、15、19、20、24、25这些信道。</a:t>
            </a:r>
            <a:endParaRPr lang="en-US" altLang="zh-CN" dirty="0"/>
          </a:p>
          <a:p>
            <a:pPr eaLnBrk="1" hangingPunct="1"/>
            <a:r>
              <a:rPr lang="en-US" altLang="zh-CN" dirty="0"/>
              <a:t>由于wi-fi通常为1、6和11，每个频道的频谱带宽为22MHz，因此，与zigbee频道的分布结合使用时，可以发现频道14和15恰好在wi-fi的频道1和6之间渠道。</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APS: Application Support Sublayer</a:t>
            </a: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noProof="0" dirty="0" err="1">
                <a:solidFill>
                  <a:srgbClr val="660033"/>
                </a:solidFill>
                <a:latin typeface="Arial" panose="020B0604020202020204" pitchFamily="34" charset="0"/>
                <a:ea typeface="宋体" panose="02010600030101010101" pitchFamily="2" charset="-122"/>
                <a:sym typeface="+mn-ea"/>
              </a:rPr>
              <a:t>Zigbee</a:t>
            </a:r>
            <a:r>
              <a:rPr lang="zh-CN" altLang="en-US" noProof="0" dirty="0">
                <a:solidFill>
                  <a:srgbClr val="660033"/>
                </a:solidFill>
                <a:latin typeface="Arial" panose="020B0604020202020204" pitchFamily="34" charset="0"/>
                <a:ea typeface="宋体" panose="02010600030101010101" pitchFamily="2" charset="-122"/>
                <a:sym typeface="+mn-ea"/>
              </a:rPr>
              <a:t>以</a:t>
            </a:r>
            <a:r>
              <a:rPr lang="en-US" altLang="zh-CN" noProof="0" dirty="0">
                <a:solidFill>
                  <a:srgbClr val="660033"/>
                </a:solidFill>
                <a:latin typeface="Arial" panose="020B0604020202020204" pitchFamily="34" charset="0"/>
                <a:ea typeface="宋体" panose="02010600030101010101" pitchFamily="2" charset="-122"/>
                <a:sym typeface="+mn-ea"/>
              </a:rPr>
              <a:t>IEEE 802.15.4</a:t>
            </a:r>
            <a:r>
              <a:rPr lang="zh-CN" altLang="en-US" noProof="0" dirty="0">
                <a:solidFill>
                  <a:srgbClr val="660033"/>
                </a:solidFill>
                <a:latin typeface="Arial" panose="020B0604020202020204" pitchFamily="34" charset="0"/>
                <a:ea typeface="宋体" panose="02010600030101010101" pitchFamily="2" charset="-122"/>
                <a:sym typeface="+mn-ea"/>
              </a:rPr>
              <a:t>协议为基础，使用全球免费频段进行通信。传输速率分别为</a:t>
            </a:r>
            <a:r>
              <a:rPr lang="en-US" altLang="zh-CN" noProof="0" dirty="0">
                <a:solidFill>
                  <a:srgbClr val="660033"/>
                </a:solidFill>
                <a:latin typeface="Arial" panose="020B0604020202020204" pitchFamily="34" charset="0"/>
                <a:ea typeface="宋体" panose="02010600030101010101" pitchFamily="2" charset="-122"/>
                <a:sym typeface="+mn-ea"/>
              </a:rPr>
              <a:t>250kbps</a:t>
            </a:r>
            <a:r>
              <a:rPr lang="zh-CN" altLang="en-US" noProof="0" dirty="0">
                <a:solidFill>
                  <a:srgbClr val="660033"/>
                </a:solidFill>
                <a:latin typeface="Arial" panose="020B0604020202020204" pitchFamily="34" charset="0"/>
                <a:ea typeface="宋体" panose="02010600030101010101" pitchFamily="2" charset="-122"/>
                <a:sym typeface="+mn-ea"/>
              </a:rPr>
              <a:t>、</a:t>
            </a:r>
            <a:r>
              <a:rPr lang="en-US" altLang="zh-CN" noProof="0" dirty="0">
                <a:solidFill>
                  <a:srgbClr val="660033"/>
                </a:solidFill>
                <a:latin typeface="Arial" panose="020B0604020202020204" pitchFamily="34" charset="0"/>
                <a:ea typeface="宋体" panose="02010600030101010101" pitchFamily="2" charset="-122"/>
                <a:sym typeface="+mn-ea"/>
              </a:rPr>
              <a:t>20kbps</a:t>
            </a:r>
            <a:r>
              <a:rPr lang="zh-CN" altLang="en-US" noProof="0" dirty="0">
                <a:solidFill>
                  <a:srgbClr val="660033"/>
                </a:solidFill>
                <a:latin typeface="Arial" panose="020B0604020202020204" pitchFamily="34" charset="0"/>
                <a:ea typeface="宋体" panose="02010600030101010101" pitchFamily="2" charset="-122"/>
                <a:sym typeface="+mn-ea"/>
              </a:rPr>
              <a:t>和</a:t>
            </a:r>
            <a:r>
              <a:rPr lang="en-US" altLang="zh-CN" noProof="0" dirty="0">
                <a:solidFill>
                  <a:srgbClr val="660033"/>
                </a:solidFill>
                <a:latin typeface="Arial" panose="020B0604020202020204" pitchFamily="34" charset="0"/>
                <a:ea typeface="宋体" panose="02010600030101010101" pitchFamily="2" charset="-122"/>
                <a:sym typeface="+mn-ea"/>
              </a:rPr>
              <a:t>40kbps</a:t>
            </a:r>
            <a:r>
              <a:rPr lang="zh-CN" altLang="en-US" noProof="0" dirty="0">
                <a:solidFill>
                  <a:srgbClr val="660033"/>
                </a:solidFill>
                <a:latin typeface="Arial" panose="020B0604020202020204" pitchFamily="34" charset="0"/>
                <a:ea typeface="宋体" panose="02010600030101010101" pitchFamily="2" charset="-122"/>
                <a:sym typeface="+mn-ea"/>
              </a:rPr>
              <a:t>。</a:t>
            </a:r>
            <a:r>
              <a:rPr lang="en-US" altLang="zh-CN" noProof="0" dirty="0">
                <a:solidFill>
                  <a:srgbClr val="660033"/>
                </a:solidFill>
                <a:latin typeface="Arial" panose="020B0604020202020204" pitchFamily="34" charset="0"/>
                <a:ea typeface="宋体" panose="02010600030101010101" pitchFamily="2" charset="-122"/>
                <a:sym typeface="+mn-ea"/>
              </a:rPr>
              <a:t>IEEE 802.15.4</a:t>
            </a:r>
            <a:r>
              <a:rPr lang="zh-CN" altLang="en-US" noProof="0" dirty="0">
                <a:solidFill>
                  <a:srgbClr val="660033"/>
                </a:solidFill>
                <a:latin typeface="Arial" panose="020B0604020202020204" pitchFamily="34" charset="0"/>
                <a:ea typeface="宋体" panose="02010600030101010101" pitchFamily="2" charset="-122"/>
                <a:sym typeface="+mn-ea"/>
              </a:rPr>
              <a:t>工作组主要负责制定</a:t>
            </a:r>
            <a:r>
              <a:rPr lang="en-US" altLang="zh-CN" noProof="0" dirty="0">
                <a:solidFill>
                  <a:srgbClr val="660033"/>
                </a:solidFill>
                <a:latin typeface="Arial" panose="020B0604020202020204" pitchFamily="34" charset="0"/>
                <a:ea typeface="宋体" panose="02010600030101010101" pitchFamily="2" charset="-122"/>
                <a:sym typeface="+mn-ea"/>
              </a:rPr>
              <a:t>PHY</a:t>
            </a:r>
            <a:r>
              <a:rPr lang="zh-CN" altLang="en-US" noProof="0" dirty="0">
                <a:solidFill>
                  <a:srgbClr val="660033"/>
                </a:solidFill>
                <a:latin typeface="Arial" panose="020B0604020202020204" pitchFamily="34" charset="0"/>
                <a:ea typeface="宋体" panose="02010600030101010101" pitchFamily="2" charset="-122"/>
                <a:sym typeface="+mn-ea"/>
              </a:rPr>
              <a:t>层和</a:t>
            </a:r>
            <a:r>
              <a:rPr lang="en-US" altLang="zh-CN" noProof="0" dirty="0">
                <a:solidFill>
                  <a:srgbClr val="660033"/>
                </a:solidFill>
                <a:latin typeface="Arial" panose="020B0604020202020204" pitchFamily="34" charset="0"/>
                <a:ea typeface="宋体" panose="02010600030101010101" pitchFamily="2" charset="-122"/>
                <a:sym typeface="+mn-ea"/>
              </a:rPr>
              <a:t>MAC</a:t>
            </a:r>
            <a:r>
              <a:rPr lang="zh-CN" altLang="en-US" noProof="0" dirty="0">
                <a:solidFill>
                  <a:srgbClr val="660033"/>
                </a:solidFill>
                <a:latin typeface="Arial" panose="020B0604020202020204" pitchFamily="34" charset="0"/>
                <a:ea typeface="宋体" panose="02010600030101010101" pitchFamily="2" charset="-122"/>
                <a:sym typeface="+mn-ea"/>
              </a:rPr>
              <a:t>层的协议，其余协议主要参照和采用现有的标准，高层应用、测试和市场推广等方面的工作将由</a:t>
            </a:r>
            <a:r>
              <a:rPr lang="en-US" altLang="zh-CN" noProof="0" dirty="0" err="1">
                <a:solidFill>
                  <a:srgbClr val="660033"/>
                </a:solidFill>
                <a:latin typeface="Arial" panose="020B0604020202020204" pitchFamily="34" charset="0"/>
                <a:ea typeface="宋体" panose="02010600030101010101" pitchFamily="2" charset="-122"/>
                <a:sym typeface="+mn-ea"/>
              </a:rPr>
              <a:t>zigbee</a:t>
            </a:r>
            <a:r>
              <a:rPr lang="zh-CN" altLang="en-US" noProof="0" dirty="0">
                <a:solidFill>
                  <a:srgbClr val="660033"/>
                </a:solidFill>
                <a:latin typeface="Arial" panose="020B0604020202020204" pitchFamily="34" charset="0"/>
                <a:ea typeface="宋体" panose="02010600030101010101" pitchFamily="2" charset="-122"/>
                <a:sym typeface="+mn-ea"/>
              </a:rPr>
              <a:t>联盟负责。</a:t>
            </a: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APS: Application Support Sublayer</a:t>
            </a: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APS: Application Support Sublayer</a:t>
            </a: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APS: Application Support Sublayer</a:t>
            </a: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APS: Application Support Sublayer</a:t>
            </a: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宋体" panose="02010600030101010101" pitchFamily="2" charset="-122"/>
              </a:rPr>
              <a:t>Proactive</a:t>
            </a:r>
            <a:endParaRPr lang="en-US" altLang="zh-CN" dirty="0">
              <a:ea typeface="宋体" panose="02010600030101010101" pitchFamily="2" charset="-122"/>
            </a:endParaRPr>
          </a:p>
          <a:p>
            <a:r>
              <a:rPr lang="en-US" altLang="zh-CN" dirty="0">
                <a:ea typeface="宋体" panose="02010600030101010101" pitchFamily="2" charset="-122"/>
              </a:rPr>
              <a:t>Gateway</a:t>
            </a:r>
            <a:r>
              <a:rPr lang="zh-CN" altLang="en-US" dirty="0">
                <a:ea typeface="宋体" panose="02010600030101010101" pitchFamily="2" charset="-122"/>
              </a:rPr>
              <a:t>，下一跳；</a:t>
            </a:r>
            <a:r>
              <a:rPr lang="en-US" altLang="zh-CN" dirty="0">
                <a:ea typeface="宋体" panose="02010600030101010101" pitchFamily="2" charset="-122"/>
              </a:rPr>
              <a:t>Interface</a:t>
            </a:r>
            <a:r>
              <a:rPr lang="zh-CN" altLang="en-US" dirty="0">
                <a:ea typeface="宋体" panose="02010600030101010101" pitchFamily="2" charset="-122"/>
              </a:rPr>
              <a:t>，本地接口</a:t>
            </a:r>
            <a:endParaRPr lang="zh-CN" altLang="en-US"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宋体" panose="02010600030101010101" pitchFamily="2" charset="-122"/>
              </a:rPr>
              <a:t>Reactive</a:t>
            </a:r>
            <a:endParaRPr lang="en-US" altLang="zh-CN" dirty="0">
              <a:ea typeface="宋体" panose="02010600030101010101" pitchFamily="2" charset="-122"/>
            </a:endParaRPr>
          </a:p>
          <a:p>
            <a:r>
              <a:rPr lang="en-US" altLang="zh-CN" dirty="0">
                <a:ea typeface="宋体" panose="02010600030101010101" pitchFamily="2" charset="-122"/>
              </a:rPr>
              <a:t>RREQ: Route Request</a:t>
            </a:r>
            <a:endParaRPr lang="en-US" altLang="zh-CN" dirty="0">
              <a:ea typeface="宋体" panose="02010600030101010101" pitchFamily="2" charset="-122"/>
            </a:endParaRPr>
          </a:p>
          <a:p>
            <a:r>
              <a:rPr lang="en-US" altLang="zh-CN" dirty="0">
                <a:ea typeface="宋体" panose="02010600030101010101" pitchFamily="2" charset="-122"/>
              </a:rPr>
              <a:t>RREP: Route Reply</a:t>
            </a:r>
            <a:endParaRPr lang="zh-CN" altLang="en-US"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计数模式（Counter Mode）中使用密码块链接消息认证编码协议（Cipher Block Chaining Message Authentication Code Protocol，CCMP），其中是基于Advanced Encryption Standard (AES)算法进行认证和数据加密</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计数模式（Counter Mode）中使用密码块链接消息认证编码协议（Cipher Block Chaining Message Authentication Code Protocol，CCMP），其中是基于Advanced Encryption Standard (AES)算法进行认证和数据加密</a:t>
            </a:r>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b="1" dirty="0">
                <a:solidFill>
                  <a:schemeClr val="tx1">
                    <a:lumMod val="75000"/>
                    <a:lumOff val="25000"/>
                  </a:schemeClr>
                </a:solidFill>
                <a:latin typeface="+mj-ea"/>
                <a:ea typeface="+mj-ea"/>
                <a:sym typeface="+mn-ea"/>
              </a:rPr>
              <a:t>NWK </a:t>
            </a:r>
            <a:r>
              <a:rPr lang="zh-CN" altLang="en-US" b="1" dirty="0">
                <a:solidFill>
                  <a:schemeClr val="tx1">
                    <a:lumMod val="75000"/>
                    <a:lumOff val="25000"/>
                  </a:schemeClr>
                </a:solidFill>
                <a:latin typeface="+mj-ea"/>
                <a:ea typeface="+mj-ea"/>
                <a:sym typeface="+mn-ea"/>
              </a:rPr>
              <a:t>网络层</a:t>
            </a:r>
            <a:endParaRPr lang="zh-CN" altLang="en-US" b="1" dirty="0">
              <a:solidFill>
                <a:schemeClr val="tx1">
                  <a:lumMod val="75000"/>
                  <a:lumOff val="25000"/>
                </a:schemeClr>
              </a:solidFill>
              <a:latin typeface="+mj-ea"/>
              <a:ea typeface="+mj-ea"/>
              <a:sym typeface="+mn-ea"/>
            </a:endParaRPr>
          </a:p>
          <a:p>
            <a:pPr eaLnBrk="1" hangingPunct="1"/>
            <a:r>
              <a:rPr lang="en-US" altLang="zh-CN" b="1" dirty="0">
                <a:solidFill>
                  <a:schemeClr val="tx1">
                    <a:lumMod val="75000"/>
                    <a:lumOff val="25000"/>
                  </a:schemeClr>
                </a:solidFill>
                <a:latin typeface="+mj-ea"/>
                <a:ea typeface="+mj-ea"/>
                <a:sym typeface="+mn-ea"/>
              </a:rPr>
              <a:t>APL</a:t>
            </a:r>
            <a:r>
              <a:rPr lang="zh-CN" altLang="en-US" b="1" dirty="0">
                <a:solidFill>
                  <a:schemeClr val="tx1">
                    <a:lumMod val="75000"/>
                    <a:lumOff val="25000"/>
                  </a:schemeClr>
                </a:solidFill>
                <a:latin typeface="+mj-ea"/>
                <a:ea typeface="+mj-ea"/>
                <a:sym typeface="+mn-ea"/>
              </a:rPr>
              <a:t>：应用层</a:t>
            </a:r>
            <a:endParaRPr lang="en-US" altLang="zh-CN" b="1" dirty="0">
              <a:solidFill>
                <a:schemeClr val="tx1">
                  <a:lumMod val="75000"/>
                  <a:lumOff val="25000"/>
                </a:schemeClr>
              </a:solidFill>
              <a:latin typeface="+mj-ea"/>
              <a:ea typeface="+mj-ea"/>
              <a:sym typeface="+mn-ea"/>
            </a:endParaRPr>
          </a:p>
          <a:p>
            <a:pPr eaLnBrk="1" hangingPunct="1"/>
            <a:r>
              <a:rPr lang="en-US" altLang="zh-CN" b="1" dirty="0">
                <a:solidFill>
                  <a:schemeClr val="tx1">
                    <a:lumMod val="75000"/>
                    <a:lumOff val="25000"/>
                  </a:schemeClr>
                </a:solidFill>
                <a:latin typeface="+mj-ea"/>
                <a:ea typeface="+mj-ea"/>
                <a:sym typeface="+mn-ea"/>
              </a:rPr>
              <a:t>APS</a:t>
            </a:r>
            <a:r>
              <a:rPr lang="zh-CN" altLang="en-US" b="1" dirty="0">
                <a:solidFill>
                  <a:schemeClr val="tx1">
                    <a:lumMod val="75000"/>
                    <a:lumOff val="25000"/>
                  </a:schemeClr>
                </a:solidFill>
                <a:latin typeface="+mj-ea"/>
                <a:ea typeface="+mj-ea"/>
                <a:sym typeface="+mn-ea"/>
              </a:rPr>
              <a:t>：应用子层，介于网络层和应用层之间</a:t>
            </a:r>
            <a:endParaRPr lang="zh-CN" altLang="en-US" b="1" dirty="0">
              <a:solidFill>
                <a:schemeClr val="tx1">
                  <a:lumMod val="75000"/>
                  <a:lumOff val="25000"/>
                </a:schemeClr>
              </a:solidFill>
              <a:latin typeface="+mj-ea"/>
              <a:ea typeface="+mj-ea"/>
              <a:sym typeface="+mn-ea"/>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APS: Application Support Sublayer</a:t>
            </a:r>
            <a:endParaRPr lang="en-US" altLang="zh-CN"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zh-CN" altLang="en-US" dirty="0">
                <a:ea typeface="宋体" panose="02010600030101010101" pitchFamily="2" charset="-122"/>
              </a:rPr>
              <a:t>家用轿车胎压监测 </a:t>
            </a:r>
            <a:r>
              <a:rPr lang="en-US" altLang="zh-CN" dirty="0">
                <a:ea typeface="宋体" panose="02010600030101010101" pitchFamily="2" charset="-122"/>
              </a:rPr>
              <a:t>TPMS</a:t>
            </a:r>
            <a:r>
              <a:rPr lang="zh-CN" altLang="en-US" dirty="0">
                <a:ea typeface="宋体" panose="02010600030101010101" pitchFamily="2" charset="-122"/>
              </a:rPr>
              <a:t>：</a:t>
            </a:r>
            <a:r>
              <a:rPr lang="en-US" altLang="zh-CN" dirty="0">
                <a:ea typeface="宋体" panose="02010600030101010101" pitchFamily="2" charset="-122"/>
              </a:rPr>
              <a:t>Tire Pressure Management System</a:t>
            </a:r>
            <a:endParaRPr lang="zh-CN" altLang="en-US"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defRPr/>
            </a:pPr>
            <a:r>
              <a:rPr lang="en-US" altLang="zh-CN" dirty="0">
                <a:ea typeface="宋体" panose="02010600030101010101" pitchFamily="2" charset="-122"/>
              </a:rPr>
              <a:t>Harald</a:t>
            </a:r>
            <a:r>
              <a:rPr lang="en-US" altLang="zh-CN" baseline="0" dirty="0">
                <a:ea typeface="宋体" panose="02010600030101010101" pitchFamily="2" charset="-122"/>
              </a:rPr>
              <a:t> </a:t>
            </a:r>
            <a:r>
              <a:rPr lang="en-US" altLang="zh-CN" baseline="0" dirty="0" err="1">
                <a:ea typeface="宋体" panose="02010600030101010101" pitchFamily="2" charset="-122"/>
              </a:rPr>
              <a:t>Blatand</a:t>
            </a:r>
            <a:r>
              <a:rPr lang="en-US" altLang="zh-CN" baseline="0">
                <a:ea typeface="宋体" panose="02010600030101010101" pitchFamily="2" charset="-122"/>
              </a:rPr>
              <a:t>, </a:t>
            </a:r>
            <a:r>
              <a:rPr lang="zh-CN" altLang="en-US">
                <a:ea typeface="宋体" panose="02010600030101010101" pitchFamily="2" charset="-122"/>
              </a:rPr>
              <a:t>古</a:t>
            </a:r>
            <a:r>
              <a:rPr lang="zh-CN" altLang="en-US" dirty="0">
                <a:ea typeface="宋体" panose="02010600030101010101" pitchFamily="2" charset="-122"/>
              </a:rPr>
              <a:t>北欧文字“</a:t>
            </a:r>
            <a:r>
              <a:rPr lang="en-US" altLang="zh-CN" dirty="0">
                <a:ea typeface="宋体" panose="02010600030101010101" pitchFamily="2" charset="-122"/>
              </a:rPr>
              <a:t>H</a:t>
            </a:r>
            <a:r>
              <a:rPr lang="zh-CN" altLang="en-US" dirty="0">
                <a:ea typeface="宋体" panose="02010600030101010101" pitchFamily="2" charset="-122"/>
              </a:rPr>
              <a:t>”和“</a:t>
            </a:r>
            <a:r>
              <a:rPr lang="en-US" altLang="zh-CN" dirty="0">
                <a:ea typeface="宋体" panose="02010600030101010101" pitchFamily="2" charset="-122"/>
              </a:rPr>
              <a:t>B</a:t>
            </a:r>
            <a:r>
              <a:rPr lang="zh-CN" altLang="en-US" dirty="0">
                <a:ea typeface="宋体" panose="02010600030101010101" pitchFamily="2" charset="-122"/>
              </a:rPr>
              <a:t>”的合体</a:t>
            </a:r>
            <a:endParaRPr lang="zh-CN" altLang="en-US" dirty="0">
              <a:ea typeface="宋体" panose="02010600030101010101" pitchFamily="2" charset="-122"/>
            </a:endParaRPr>
          </a:p>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10"/>
          </p:nvPr>
        </p:nvSpPr>
        <p:spPr/>
        <p:txBody>
          <a:bodyPr/>
          <a:lstStyle/>
          <a:p>
            <a:fld id="{6CE41831-2BED-4BA6-83D8-228DE27E982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12" name="Picture 2" descr="F:\logo\运化天地logo定稿图片--红色.png"/>
          <p:cNvPicPr>
            <a:picLocks noChangeAspect="1" noChangeArrowheads="1"/>
          </p:cNvPicPr>
          <p:nvPr userDrawn="1"/>
        </p:nvPicPr>
        <p:blipFill>
          <a:blip r:embed="rId2" cstate="print">
            <a:duotone>
              <a:schemeClr val="bg2">
                <a:shade val="45000"/>
                <a:satMod val="135000"/>
              </a:schemeClr>
              <a:prstClr val="white"/>
            </a:duotone>
            <a:lum bright="40000" contrast="40000"/>
          </a:blip>
          <a:srcRect/>
          <a:stretch>
            <a:fillRect/>
          </a:stretch>
        </p:blipFill>
        <p:spPr bwMode="auto">
          <a:xfrm>
            <a:off x="428643" y="321533"/>
            <a:ext cx="1318067" cy="750332"/>
          </a:xfrm>
          <a:prstGeom prst="rect">
            <a:avLst/>
          </a:prstGeom>
          <a:noFill/>
        </p:spPr>
      </p:pic>
      <p:pic>
        <p:nvPicPr>
          <p:cNvPr id="10" name="图片 9" descr="ppt模版2.0版.jpg"/>
          <p:cNvPicPr>
            <a:picLocks noChangeAspect="1"/>
          </p:cNvPicPr>
          <p:nvPr userDrawn="1"/>
        </p:nvPicPr>
        <p:blipFill>
          <a:blip r:embed="rId3" cstate="print"/>
          <a:stretch>
            <a:fillRect/>
          </a:stretch>
        </p:blipFill>
        <p:spPr>
          <a:xfrm>
            <a:off x="1587" y="1587"/>
            <a:ext cx="18288000" cy="10287000"/>
          </a:xfrm>
          <a:prstGeom prst="rect">
            <a:avLst/>
          </a:prstGeom>
        </p:spPr>
      </p:pic>
      <p:pic>
        <p:nvPicPr>
          <p:cNvPr id="3" name="图片 2" descr="LOGO新00"/>
          <p:cNvPicPr>
            <a:picLocks noChangeAspect="1"/>
          </p:cNvPicPr>
          <p:nvPr userDrawn="1"/>
        </p:nvPicPr>
        <p:blipFill>
          <a:blip r:embed="rId4"/>
          <a:stretch>
            <a:fillRect/>
          </a:stretch>
        </p:blipFill>
        <p:spPr>
          <a:xfrm>
            <a:off x="5760085" y="1112520"/>
            <a:ext cx="6587490" cy="370586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两栏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0"/>
            <a:ext cx="18286412" cy="4810125"/>
          </a:xfrm>
          <a:prstGeom prst="rect">
            <a:avLst/>
          </a:prstGeom>
          <a:noFill/>
          <a:ln w="9525">
            <a:noFill/>
            <a:miter lim="800000"/>
            <a:headEnd/>
            <a:tailEnd/>
          </a:ln>
          <a:effectLst/>
        </p:spPr>
      </p:pic>
      <p:sp>
        <p:nvSpPr>
          <p:cNvPr id="8" name="图片占位符 7"/>
          <p:cNvSpPr>
            <a:spLocks noGrp="1"/>
          </p:cNvSpPr>
          <p:nvPr>
            <p:ph type="pic" sz="quarter" idx="10" hasCustomPrompt="1"/>
          </p:nvPr>
        </p:nvSpPr>
        <p:spPr>
          <a:xfrm>
            <a:off x="7561411" y="1472679"/>
            <a:ext cx="3096344" cy="3096344"/>
          </a:xfrm>
          <a:prstGeom prst="rect">
            <a:avLst/>
          </a:prstGeom>
        </p:spPr>
        <p:txBody>
          <a:bodyPr/>
          <a:lstStyle>
            <a:lvl1pPr>
              <a:defRPr/>
            </a:lvl1pPr>
          </a:lstStyle>
          <a:p>
            <a:r>
              <a:rPr lang="zh-CN" altLang="en-US" dirty="0"/>
              <a:t>头像</a:t>
            </a:r>
            <a:endParaRPr lang="zh-CN" altLang="en-US" dirty="0"/>
          </a:p>
        </p:txBody>
      </p:sp>
      <p:sp>
        <p:nvSpPr>
          <p:cNvPr id="12" name="文本占位符 11"/>
          <p:cNvSpPr>
            <a:spLocks noGrp="1"/>
          </p:cNvSpPr>
          <p:nvPr>
            <p:ph type="body" sz="quarter" idx="12" hasCustomPrompt="1"/>
          </p:nvPr>
        </p:nvSpPr>
        <p:spPr>
          <a:xfrm>
            <a:off x="6769323" y="5033589"/>
            <a:ext cx="5472608" cy="1008113"/>
          </a:xfrm>
          <a:prstGeom prst="rect">
            <a:avLst/>
          </a:prstGeom>
        </p:spPr>
        <p:txBody>
          <a:bodyPr/>
          <a:lstStyle>
            <a:lvl1pPr marL="548640" marR="0" indent="-548640" algn="ctr" defTabSz="914400" rtl="0" eaLnBrk="1" latinLnBrk="0" hangingPunct="1">
              <a:spcBef>
                <a:spcPct val="20000"/>
              </a:spcBef>
              <a:spcAft>
                <a:spcPts val="0"/>
              </a:spcAft>
              <a:buClr>
                <a:schemeClr val="accent3"/>
              </a:buClr>
              <a:buSzPct val="95000"/>
              <a:buFont typeface="Wingdings 2" panose="05020102010507070707"/>
              <a:buNone/>
              <a:defRPr lang="zh-CN" altLang="en-US" sz="5400" b="1" smtClean="0">
                <a:solidFill>
                  <a:schemeClr val="tx1">
                    <a:lumMod val="75000"/>
                    <a:lumOff val="25000"/>
                  </a:schemeClr>
                </a:solidFill>
                <a:latin typeface="+mj-ea"/>
              </a:defRPr>
            </a:lvl1pPr>
          </a:lstStyle>
          <a:p>
            <a:pPr marL="548640" marR="0" lvl="0" indent="-548640" algn="l" defTabSz="914400" rtl="0" eaLnBrk="1" latinLnBrk="0" hangingPunct="1">
              <a:spcBef>
                <a:spcPct val="20000"/>
              </a:spcBef>
              <a:spcAft>
                <a:spcPts val="0"/>
              </a:spcAft>
              <a:buClr>
                <a:schemeClr val="accent3"/>
              </a:buClr>
              <a:buSzPct val="95000"/>
              <a:buFont typeface="Wingdings 2" panose="05020102010507070707"/>
              <a:buNone/>
              <a:defRPr/>
            </a:pPr>
            <a:r>
              <a:rPr lang="zh-CN" altLang="en-US" sz="4800" b="1" dirty="0">
                <a:solidFill>
                  <a:srgbClr val="585858"/>
                </a:solidFill>
                <a:latin typeface="+mj-ea"/>
                <a:ea typeface="+mj-ea"/>
              </a:rPr>
              <a:t>讲师：讲师名称</a:t>
            </a:r>
            <a:endParaRPr lang="zh-CN" altLang="en-US" dirty="0"/>
          </a:p>
        </p:txBody>
      </p:sp>
      <p:sp>
        <p:nvSpPr>
          <p:cNvPr id="7" name="文本占位符 9"/>
          <p:cNvSpPr>
            <a:spLocks noGrp="1"/>
          </p:cNvSpPr>
          <p:nvPr>
            <p:ph type="body" sz="quarter" idx="14" hasCustomPrompt="1"/>
          </p:nvPr>
        </p:nvSpPr>
        <p:spPr>
          <a:xfrm>
            <a:off x="2232819" y="6369223"/>
            <a:ext cx="13969552" cy="3024336"/>
          </a:xfrm>
          <a:prstGeom prst="rect">
            <a:avLst/>
          </a:prstGeom>
        </p:spPr>
        <p:txBody>
          <a:bodyPr/>
          <a:lstStyle>
            <a:lvl1pPr marL="0" indent="45720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讲师简介</a:t>
            </a:r>
            <a:endParaRPr lang="zh-CN" altLang="en-US" dirty="0"/>
          </a:p>
        </p:txBody>
      </p:sp>
      <p:pic>
        <p:nvPicPr>
          <p:cNvPr id="4" name="图片 3" descr="LOGO新00"/>
          <p:cNvPicPr>
            <a:picLocks noChangeAspect="1"/>
          </p:cNvPicPr>
          <p:nvPr userDrawn="1"/>
        </p:nvPicPr>
        <p:blipFill>
          <a:blip r:embed="rId3"/>
          <a:stretch>
            <a:fillRect/>
          </a:stretch>
        </p:blipFill>
        <p:spPr>
          <a:xfrm>
            <a:off x="14834235" y="-327660"/>
            <a:ext cx="3894455" cy="219138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两栏内容">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两栏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两栏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a:blip r:embed="rId2" cstate="print"/>
          <a:srcRect/>
          <a:stretch>
            <a:fillRect/>
          </a:stretch>
        </p:blipFill>
        <p:spPr bwMode="auto">
          <a:xfrm>
            <a:off x="0" y="4763"/>
            <a:ext cx="18286413" cy="10285412"/>
          </a:xfrm>
          <a:prstGeom prst="rect">
            <a:avLst/>
          </a:prstGeom>
          <a:noFill/>
          <a:ln w="9525">
            <a:noFill/>
            <a:miter lim="800000"/>
            <a:headEnd/>
            <a:tailEnd/>
          </a:ln>
          <a:effectLst/>
        </p:spPr>
      </p:pic>
      <p:sp>
        <p:nvSpPr>
          <p:cNvPr id="8" name="文本占位符 7"/>
          <p:cNvSpPr>
            <a:spLocks noGrp="1"/>
          </p:cNvSpPr>
          <p:nvPr>
            <p:ph type="body" sz="quarter" idx="10" hasCustomPrompt="1"/>
          </p:nvPr>
        </p:nvSpPr>
        <p:spPr>
          <a:xfrm>
            <a:off x="2664867" y="2768823"/>
            <a:ext cx="7128818" cy="863996"/>
          </a:xfrm>
          <a:prstGeom prst="rect">
            <a:avLst/>
          </a:prstGeom>
        </p:spPr>
        <p:txBody>
          <a:bodyPr/>
          <a:lstStyle>
            <a:lvl1pPr>
              <a:buNone/>
              <a:defRPr sz="4000" b="1">
                <a:solidFill>
                  <a:schemeClr val="tx1">
                    <a:lumMod val="75000"/>
                    <a:lumOff val="25000"/>
                  </a:schemeClr>
                </a:solidFill>
                <a:latin typeface="+mj-ea"/>
                <a:ea typeface="+mj-ea"/>
              </a:defRPr>
            </a:lvl1pPr>
          </a:lstStyle>
          <a:p>
            <a:pPr lvl="0"/>
            <a:r>
              <a:rPr lang="zh-CN" altLang="en-US" dirty="0"/>
              <a:t>讲师（讲师名称）</a:t>
            </a:r>
            <a:endParaRPr lang="zh-CN" altLang="en-US" dirty="0"/>
          </a:p>
        </p:txBody>
      </p:sp>
      <p:sp>
        <p:nvSpPr>
          <p:cNvPr id="11" name="文本占位符 10"/>
          <p:cNvSpPr>
            <a:spLocks noGrp="1"/>
          </p:cNvSpPr>
          <p:nvPr>
            <p:ph type="body" sz="quarter" idx="11" hasCustomPrompt="1"/>
          </p:nvPr>
        </p:nvSpPr>
        <p:spPr>
          <a:xfrm>
            <a:off x="2088803" y="3992959"/>
            <a:ext cx="7704882" cy="3168352"/>
          </a:xfrm>
          <a:prstGeom prst="rect">
            <a:avLst/>
          </a:prstGeom>
        </p:spPr>
        <p:txBody>
          <a:bodyPr/>
          <a:lstStyle>
            <a:lvl1pPr>
              <a:lnSpc>
                <a:spcPct val="150000"/>
              </a:lnSpc>
              <a:defRPr sz="2400">
                <a:solidFill>
                  <a:schemeClr val="tx1">
                    <a:lumMod val="65000"/>
                    <a:lumOff val="35000"/>
                  </a:schemeClr>
                </a:solidFill>
                <a:latin typeface="+mj-ea"/>
                <a:ea typeface="+mj-ea"/>
              </a:defRPr>
            </a:lvl1pPr>
          </a:lstStyle>
          <a:p>
            <a:pPr lvl="0"/>
            <a:r>
              <a:rPr lang="zh-CN" altLang="en-US" dirty="0"/>
              <a:t>字体微软雅黑  字号</a:t>
            </a:r>
            <a:r>
              <a:rPr lang="en-US" altLang="zh-CN" dirty="0"/>
              <a:t>24</a:t>
            </a:r>
            <a:endParaRPr lang="en-US" altLang="zh-CN" dirty="0"/>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endParaRPr lang="en-US" altLang="zh-CN" dirty="0"/>
          </a:p>
          <a:p>
            <a:pPr lvl="0"/>
            <a:r>
              <a:rPr lang="zh-CN" altLang="en-US" dirty="0"/>
              <a:t>讲师简介</a:t>
            </a:r>
            <a:endParaRPr lang="zh-CN" altLang="en-US" dirty="0"/>
          </a:p>
        </p:txBody>
      </p:sp>
      <p:pic>
        <p:nvPicPr>
          <p:cNvPr id="4" name="图片 3" descr="LOGO新00"/>
          <p:cNvPicPr>
            <a:picLocks noChangeAspect="1"/>
          </p:cNvPicPr>
          <p:nvPr userDrawn="1"/>
        </p:nvPicPr>
        <p:blipFill>
          <a:blip r:embed="rId3"/>
          <a:stretch>
            <a:fillRect/>
          </a:stretch>
        </p:blipFill>
        <p:spPr>
          <a:xfrm>
            <a:off x="14834235" y="-327660"/>
            <a:ext cx="3894455" cy="219138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559" y="412084"/>
            <a:ext cx="16462058" cy="1715029"/>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914559" y="2401041"/>
            <a:ext cx="16462058" cy="679104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914559" y="9370729"/>
            <a:ext cx="4267941" cy="71459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6249485" y="9370729"/>
            <a:ext cx="5792205" cy="714595"/>
          </a:xfrm>
        </p:spPr>
        <p:txBody>
          <a:bodyPr/>
          <a:lstStyle/>
          <a:p>
            <a:endParaRPr lang="zh-CN" altLang="en-US"/>
          </a:p>
        </p:txBody>
      </p:sp>
      <p:sp>
        <p:nvSpPr>
          <p:cNvPr id="6" name="灯片编号占位符 5"/>
          <p:cNvSpPr>
            <a:spLocks noGrp="1"/>
          </p:cNvSpPr>
          <p:nvPr>
            <p:ph type="sldNum" sz="quarter" idx="12"/>
          </p:nvPr>
        </p:nvSpPr>
        <p:spPr>
          <a:xfrm>
            <a:off x="13108675" y="9370729"/>
            <a:ext cx="4267941" cy="714595"/>
          </a:xfrm>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8"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
        <p:nvSpPr>
          <p:cNvPr id="14" name="文本占位符 9"/>
          <p:cNvSpPr>
            <a:spLocks noGrp="1"/>
          </p:cNvSpPr>
          <p:nvPr>
            <p:ph type="body" sz="quarter" idx="14" hasCustomPrompt="1"/>
          </p:nvPr>
        </p:nvSpPr>
        <p:spPr>
          <a:xfrm>
            <a:off x="1421130" y="6522720"/>
            <a:ext cx="15427960" cy="3446780"/>
          </a:xfrm>
          <a:prstGeom prst="rect">
            <a:avLst/>
          </a:prstGeom>
        </p:spPr>
        <p:txBody>
          <a:bodyPr/>
          <a:lstStyle>
            <a:lvl1pPr marL="548640" marR="0" indent="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文本占位符 9"/>
          <p:cNvSpPr>
            <a:spLocks noGrp="1"/>
          </p:cNvSpPr>
          <p:nvPr>
            <p:ph type="body" sz="quarter" idx="14" hasCustomPrompt="1"/>
          </p:nvPr>
        </p:nvSpPr>
        <p:spPr>
          <a:xfrm>
            <a:off x="9145905" y="2310130"/>
            <a:ext cx="8155305" cy="7129780"/>
          </a:xfrm>
          <a:prstGeom prst="rect">
            <a:avLst/>
          </a:prstGeom>
        </p:spPr>
        <p:txBody>
          <a:bodyPr/>
          <a:lstStyle>
            <a:lvl1pPr indent="0">
              <a:spcBef>
                <a:spcPts val="0"/>
              </a:spcBef>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4"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4" name="文本占位符 9"/>
          <p:cNvSpPr>
            <a:spLocks noGrp="1"/>
          </p:cNvSpPr>
          <p:nvPr>
            <p:ph type="body" sz="quarter" idx="14" hasCustomPrompt="1"/>
          </p:nvPr>
        </p:nvSpPr>
        <p:spPr>
          <a:xfrm>
            <a:off x="936675" y="1760711"/>
            <a:ext cx="16345816" cy="7848872"/>
          </a:xfrm>
          <a:prstGeom prst="rect">
            <a:avLst/>
          </a:prstGeom>
        </p:spPr>
        <p:txBody>
          <a:bodyPr/>
          <a:lstStyle>
            <a:lvl1pPr marL="0" marR="0" indent="457200" algn="l" defTabSz="914400" rtl="0" eaLnBrk="1" latinLnBrk="0" hangingPunct="1">
              <a:lnSpc>
                <a:spcPct val="150000"/>
              </a:lnSpc>
              <a:spcBef>
                <a:spcPts val="0"/>
              </a:spcBef>
              <a:spcAft>
                <a:spcPts val="0"/>
              </a:spcAft>
              <a:buClr>
                <a:schemeClr val="accent3"/>
              </a:buClr>
              <a:buSzPct val="95000"/>
              <a:buFont typeface="Wingdings 2" panose="05020102010507070707"/>
              <a:buNone/>
              <a:defRPr lang="zh-CN" altLang="en-US" sz="2000" smtClean="0">
                <a:solidFill>
                  <a:schemeClr val="bg1">
                    <a:lumMod val="65000"/>
                  </a:schemeClr>
                </a:solidFill>
                <a:latin typeface="+mj-ea"/>
              </a:defRPr>
            </a:lvl1pPr>
          </a:lstStyle>
          <a:p>
            <a:pPr>
              <a:lnSpc>
                <a:spcPct val="150000"/>
              </a:lnSpc>
            </a:pPr>
            <a:r>
              <a:rPr lang="zh-CN" altLang="en-US" sz="2000" dirty="0">
                <a:solidFill>
                  <a:schemeClr val="bg1">
                    <a:lumMod val="65000"/>
                  </a:schemeClr>
                </a:solidFill>
                <a:latin typeface="+mj-ea"/>
                <a:ea typeface="+mj-ea"/>
              </a:rPr>
              <a:t>字体微软雅黑  字号</a:t>
            </a:r>
            <a:r>
              <a:rPr lang="en-US" altLang="zh-CN" sz="2000" dirty="0">
                <a:solidFill>
                  <a:schemeClr val="bg1">
                    <a:lumMod val="65000"/>
                  </a:schemeClr>
                </a:solidFill>
                <a:latin typeface="+mj-ea"/>
                <a:ea typeface="+mj-ea"/>
              </a:rPr>
              <a:t>20</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sz="2000" dirty="0">
              <a:solidFill>
                <a:schemeClr val="bg1">
                  <a:lumMod val="65000"/>
                </a:schemeClr>
              </a:solidFill>
              <a:latin typeface="+mj-ea"/>
              <a:ea typeface="+mj-ea"/>
            </a:endParaRPr>
          </a:p>
          <a:p>
            <a:pPr>
              <a:lnSpc>
                <a:spcPct val="150000"/>
              </a:lnSpc>
            </a:pPr>
            <a:r>
              <a:rPr lang="zh-CN" altLang="en-US" sz="2000" dirty="0">
                <a:solidFill>
                  <a:schemeClr val="bg1">
                    <a:lumMod val="65000"/>
                  </a:schemeClr>
                </a:solidFill>
                <a:latin typeface="+mj-ea"/>
                <a:ea typeface="+mj-ea"/>
              </a:rPr>
              <a:t>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dirty="0"/>
          </a:p>
        </p:txBody>
      </p:sp>
      <p:sp>
        <p:nvSpPr>
          <p:cNvPr id="6"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4" name="文本占位符 7"/>
          <p:cNvSpPr>
            <a:spLocks noGrp="1"/>
          </p:cNvSpPr>
          <p:nvPr>
            <p:ph type="body" sz="quarter" idx="10" hasCustomPrompt="1"/>
          </p:nvPr>
        </p:nvSpPr>
        <p:spPr>
          <a:xfrm>
            <a:off x="458146" y="320551"/>
            <a:ext cx="17353928" cy="648072"/>
          </a:xfrm>
          <a:prstGeom prst="rect">
            <a:avLst/>
          </a:prstGeom>
        </p:spPr>
        <p:txBody>
          <a:bodyPr/>
          <a:lstStyle>
            <a:lvl1pPr>
              <a:buNone/>
              <a:defRPr sz="4400" b="1">
                <a:solidFill>
                  <a:schemeClr val="tx1">
                    <a:lumMod val="65000"/>
                    <a:lumOff val="35000"/>
                  </a:schemeClr>
                </a:solidFill>
                <a:latin typeface="+mj-ea"/>
                <a:ea typeface="+mj-ea"/>
              </a:defRPr>
            </a:lvl1pPr>
          </a:lstStyle>
          <a:p>
            <a:pPr lvl="0"/>
            <a:r>
              <a:rPr lang="en-US" altLang="zh-CN" dirty="0"/>
              <a:t>01 </a:t>
            </a:r>
            <a:r>
              <a:rPr lang="zh-CN" altLang="en-US" dirty="0"/>
              <a:t>一级标题雅黑</a:t>
            </a:r>
            <a:r>
              <a:rPr lang="en-US" altLang="zh-CN" dirty="0"/>
              <a:t>44px</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5.png"/><Relationship Id="rId33" Type="http://schemas.openxmlformats.org/officeDocument/2006/relationships/image" Target="../media/image7.png"/><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428638" y="9432690"/>
            <a:ext cx="1429008" cy="750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917" tIns="91458" rIns="182917" bIns="91458" rtlCol="0" anchor="ctr"/>
          <a:lstStyle/>
          <a:p>
            <a:pPr algn="ctr"/>
            <a:endParaRPr lang="zh-CN" altLang="en-US"/>
          </a:p>
        </p:txBody>
      </p:sp>
      <p:pic>
        <p:nvPicPr>
          <p:cNvPr id="3074" name="Picture 2"/>
          <p:cNvPicPr>
            <a:picLocks noChangeAspect="1" noChangeArrowheads="1"/>
          </p:cNvPicPr>
          <p:nvPr userDrawn="1"/>
        </p:nvPicPr>
        <p:blipFill>
          <a:blip r:embed="rId33" cstate="print"/>
          <a:srcRect r="6356" b="20523"/>
          <a:stretch>
            <a:fillRect/>
          </a:stretch>
        </p:blipFill>
        <p:spPr bwMode="auto">
          <a:xfrm>
            <a:off x="0" y="0"/>
            <a:ext cx="18291175" cy="1256655"/>
          </a:xfrm>
          <a:prstGeom prst="rect">
            <a:avLst/>
          </a:prstGeom>
          <a:noFill/>
          <a:ln w="9525">
            <a:noFill/>
            <a:miter lim="800000"/>
            <a:headEnd/>
            <a:tailEnd/>
          </a:ln>
          <a:effectLst/>
        </p:spPr>
      </p:pic>
      <p:pic>
        <p:nvPicPr>
          <p:cNvPr id="4" name="图片 3" descr="LOGO新00"/>
          <p:cNvPicPr>
            <a:picLocks noChangeAspect="1"/>
          </p:cNvPicPr>
          <p:nvPr userDrawn="1"/>
        </p:nvPicPr>
        <p:blipFill>
          <a:blip r:embed="rId34"/>
          <a:stretch>
            <a:fillRect/>
          </a:stretch>
        </p:blipFill>
        <p:spPr>
          <a:xfrm>
            <a:off x="14834235" y="-327660"/>
            <a:ext cx="3894455" cy="21913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xStyles>
    <p:titleStyle>
      <a:lvl1pPr algn="l" rtl="0" eaLnBrk="1" latinLnBrk="0" hangingPunct="1">
        <a:spcBef>
          <a:spcPct val="0"/>
        </a:spcBef>
        <a:buNone/>
        <a:defRPr kumimoji="0" sz="10000" b="1" kern="1200"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lt"/>
          <a:ea typeface="+mj-ea"/>
          <a:cs typeface="+mj-cs"/>
        </a:defRPr>
      </a:lvl1pPr>
    </p:titleStyle>
    <p:body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914400" algn="l" rtl="0" eaLnBrk="1" latinLnBrk="0" hangingPunct="1">
        <a:defRPr kumimoji="0" kern="1200">
          <a:solidFill>
            <a:schemeClr val="tx1"/>
          </a:solidFill>
          <a:latin typeface="+mn-lt"/>
          <a:ea typeface="+mn-ea"/>
          <a:cs typeface="+mn-cs"/>
        </a:defRPr>
      </a:lvl2pPr>
      <a:lvl3pPr marL="1829435" algn="l" rtl="0" eaLnBrk="1" latinLnBrk="0" hangingPunct="1">
        <a:defRPr kumimoji="0" kern="1200">
          <a:solidFill>
            <a:schemeClr val="tx1"/>
          </a:solidFill>
          <a:latin typeface="+mn-lt"/>
          <a:ea typeface="+mn-ea"/>
          <a:cs typeface="+mn-cs"/>
        </a:defRPr>
      </a:lvl3pPr>
      <a:lvl4pPr marL="2743835" algn="l" rtl="0" eaLnBrk="1" latinLnBrk="0" hangingPunct="1">
        <a:defRPr kumimoji="0" kern="1200">
          <a:solidFill>
            <a:schemeClr val="tx1"/>
          </a:solidFill>
          <a:latin typeface="+mn-lt"/>
          <a:ea typeface="+mn-ea"/>
          <a:cs typeface="+mn-cs"/>
        </a:defRPr>
      </a:lvl4pPr>
      <a:lvl5pPr marL="3658235" algn="l" rtl="0" eaLnBrk="1" latinLnBrk="0" hangingPunct="1">
        <a:defRPr kumimoji="0" kern="1200">
          <a:solidFill>
            <a:schemeClr val="tx1"/>
          </a:solidFill>
          <a:latin typeface="+mn-lt"/>
          <a:ea typeface="+mn-ea"/>
          <a:cs typeface="+mn-cs"/>
        </a:defRPr>
      </a:lvl5pPr>
      <a:lvl6pPr marL="4572635" algn="l" rtl="0" eaLnBrk="1" latinLnBrk="0" hangingPunct="1">
        <a:defRPr kumimoji="0" kern="1200">
          <a:solidFill>
            <a:schemeClr val="tx1"/>
          </a:solidFill>
          <a:latin typeface="+mn-lt"/>
          <a:ea typeface="+mn-ea"/>
          <a:cs typeface="+mn-cs"/>
        </a:defRPr>
      </a:lvl6pPr>
      <a:lvl7pPr marL="5487670" algn="l" rtl="0" eaLnBrk="1" latinLnBrk="0" hangingPunct="1">
        <a:defRPr kumimoji="0" kern="1200">
          <a:solidFill>
            <a:schemeClr val="tx1"/>
          </a:solidFill>
          <a:latin typeface="+mn-lt"/>
          <a:ea typeface="+mn-ea"/>
          <a:cs typeface="+mn-cs"/>
        </a:defRPr>
      </a:lvl7pPr>
      <a:lvl8pPr marL="6402070" algn="l" rtl="0" eaLnBrk="1" latinLnBrk="0" hangingPunct="1">
        <a:defRPr kumimoji="0" kern="1200">
          <a:solidFill>
            <a:schemeClr val="tx1"/>
          </a:solidFill>
          <a:latin typeface="+mn-lt"/>
          <a:ea typeface="+mn-ea"/>
          <a:cs typeface="+mn-cs"/>
        </a:defRPr>
      </a:lvl8pPr>
      <a:lvl9pPr marL="731647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7.xml"/><Relationship Id="rId7" Type="http://schemas.openxmlformats.org/officeDocument/2006/relationships/image" Target="../media/image28.jpe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0" Type="http://schemas.openxmlformats.org/officeDocument/2006/relationships/notesSlide" Target="../notesSlides/notesSlide12.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image" Target="../media/image41.wmf"/><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7.xml"/><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52.jpeg"/><Relationship Id="rId1"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5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63.wmf"/><Relationship Id="rId1"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64.wmf"/></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image" Target="../media/image10.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66.wmf"/></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76.png"/><Relationship Id="rId1"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4.w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88.png"/><Relationship Id="rId1"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7.xml"/><Relationship Id="rId3" Type="http://schemas.openxmlformats.org/officeDocument/2006/relationships/tags" Target="../tags/tag6.xml"/><Relationship Id="rId2" Type="http://schemas.openxmlformats.org/officeDocument/2006/relationships/image" Target="../media/image93.png"/><Relationship Id="rId1" Type="http://schemas.openxmlformats.org/officeDocument/2006/relationships/image" Target="../media/image92.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7.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100.wmf"/><Relationship Id="rId2" Type="http://schemas.openxmlformats.org/officeDocument/2006/relationships/oleObject" Target="../embeddings/oleObject1.bin"/><Relationship Id="rId1" Type="http://schemas.openxmlformats.org/officeDocument/2006/relationships/image" Target="../media/image99.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7.xml"/><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tags" Target="../tags/tag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104.png"/><Relationship Id="rId1" Type="http://schemas.openxmlformats.org/officeDocument/2006/relationships/image" Target="../media/image103.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106.wmf"/><Relationship Id="rId2" Type="http://schemas.openxmlformats.org/officeDocument/2006/relationships/oleObject" Target="../embeddings/oleObject2.bin"/><Relationship Id="rId1" Type="http://schemas.openxmlformats.org/officeDocument/2006/relationships/image" Target="../media/image10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07.emf"/><Relationship Id="rId1" Type="http://schemas.openxmlformats.org/officeDocument/2006/relationships/oleObject" Target="../embeddings/oleObject3.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77.xml"/><Relationship Id="rId7" Type="http://schemas.openxmlformats.org/officeDocument/2006/relationships/slideLayout" Target="../slideLayouts/slideLayout7.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7.xml"/><Relationship Id="rId2" Type="http://schemas.openxmlformats.org/officeDocument/2006/relationships/image" Target="../media/image117.png"/><Relationship Id="rId1" Type="http://schemas.openxmlformats.org/officeDocument/2006/relationships/image" Target="../media/image11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59963" y="4713039"/>
            <a:ext cx="5827236" cy="1446550"/>
          </a:xfrm>
          <a:prstGeom prst="rect">
            <a:avLst/>
          </a:prstGeom>
          <a:noFill/>
        </p:spPr>
        <p:txBody>
          <a:bodyPr wrap="none" rtlCol="0">
            <a:spAutoFit/>
          </a:bodyPr>
          <a:lstStyle/>
          <a:p>
            <a:pPr algn="ctr"/>
            <a:r>
              <a:rPr lang="zh-CN" altLang="en-US" sz="8800" b="1" dirty="0">
                <a:solidFill>
                  <a:schemeClr val="tx1">
                    <a:lumMod val="75000"/>
                    <a:lumOff val="25000"/>
                  </a:schemeClr>
                </a:solidFill>
                <a:latin typeface="+mj-ea"/>
                <a:ea typeface="+mj-ea"/>
              </a:rPr>
              <a:t>无线个域网</a:t>
            </a:r>
            <a:endParaRPr lang="x-none" altLang="zh-CN" sz="8800" b="1" dirty="0">
              <a:solidFill>
                <a:schemeClr val="tx1">
                  <a:lumMod val="75000"/>
                  <a:lumOff val="25000"/>
                </a:schemeClr>
              </a:solidFill>
              <a:latin typeface="+mj-ea"/>
              <a:ea typeface="+mj-ea"/>
            </a:endParaRPr>
          </a:p>
        </p:txBody>
      </p:sp>
      <p:sp>
        <p:nvSpPr>
          <p:cNvPr id="3" name="TextBox 6"/>
          <p:cNvSpPr txBox="1"/>
          <p:nvPr/>
        </p:nvSpPr>
        <p:spPr>
          <a:xfrm>
            <a:off x="10805160" y="7665720"/>
            <a:ext cx="5537200" cy="1230630"/>
          </a:xfrm>
          <a:prstGeom prst="rect">
            <a:avLst/>
          </a:prstGeom>
          <a:noFill/>
        </p:spPr>
        <p:txBody>
          <a:bodyPr vert="horz" wrap="square" lIns="0" tIns="0" rIns="0" bIns="0" rtlCol="0" anchor="ctr">
            <a:spAutoFit/>
          </a:bodyPr>
          <a:lstStyle/>
          <a:p>
            <a:pPr algn="r"/>
            <a:r>
              <a:rPr lang="zh-CN" altLang="en-US" sz="4000" dirty="0">
                <a:solidFill>
                  <a:schemeClr val="tx1">
                    <a:lumMod val="65000"/>
                    <a:lumOff val="35000"/>
                  </a:schemeClr>
                </a:solidFill>
                <a:latin typeface="+mj-ea"/>
                <a:ea typeface="+mj-ea"/>
              </a:rPr>
              <a:t>赵 文</a:t>
            </a:r>
            <a:endParaRPr lang="en-US" altLang="zh-CN" sz="4000" dirty="0">
              <a:solidFill>
                <a:schemeClr val="tx1">
                  <a:lumMod val="65000"/>
                  <a:lumOff val="35000"/>
                </a:schemeClr>
              </a:solidFill>
              <a:latin typeface="+mj-ea"/>
              <a:ea typeface="+mj-ea"/>
            </a:endParaRPr>
          </a:p>
          <a:p>
            <a:pPr algn="r"/>
            <a:endParaRPr lang="zh-CN" altLang="en-US" sz="4000" dirty="0">
              <a:solidFill>
                <a:schemeClr val="tx1">
                  <a:lumMod val="65000"/>
                  <a:lumOff val="35000"/>
                </a:schemeClr>
              </a:solidFill>
              <a:latin typeface="+mj-ea"/>
              <a:ea typeface="+mj-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蓝牙</a:t>
            </a:r>
            <a:endParaRPr lang="zh-CN" altLang="en-US" dirty="0"/>
          </a:p>
        </p:txBody>
      </p:sp>
      <p:sp>
        <p:nvSpPr>
          <p:cNvPr id="17412" name="Rectangle 8"/>
          <p:cNvSpPr>
            <a:spLocks noChangeArrowheads="1"/>
          </p:cNvSpPr>
          <p:nvPr/>
        </p:nvSpPr>
        <p:spPr bwMode="auto">
          <a:xfrm>
            <a:off x="809625" y="1490345"/>
            <a:ext cx="1651254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en-US" altLang="zh-CN" sz="3200">
                <a:solidFill>
                  <a:srgbClr val="1972C5"/>
                </a:solidFill>
              </a:rPr>
              <a:t>Bluetooth is a global standard for short range wireless voice and data communications.</a:t>
            </a:r>
            <a:endParaRPr lang="en-US" altLang="zh-CN" sz="3200">
              <a:solidFill>
                <a:srgbClr val="1972C5"/>
              </a:solidFill>
            </a:endParaRPr>
          </a:p>
        </p:txBody>
      </p:sp>
      <p:sp>
        <p:nvSpPr>
          <p:cNvPr id="17413" name="Rectangle 9"/>
          <p:cNvSpPr>
            <a:spLocks noChangeArrowheads="1"/>
          </p:cNvSpPr>
          <p:nvPr/>
        </p:nvSpPr>
        <p:spPr bwMode="auto">
          <a:xfrm>
            <a:off x="809625" y="2251075"/>
            <a:ext cx="1554734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zh-CN" altLang="en-US" sz="3200" b="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“蓝牙”是一种开放的技术规范，它可在世界上的任何地方实现短距离的无线语音和数据通信。</a:t>
            </a:r>
            <a:endParaRPr lang="zh-CN" altLang="en-US" sz="3200" b="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414" name="Rectangle 10"/>
          <p:cNvSpPr>
            <a:spLocks noChangeArrowheads="1"/>
          </p:cNvSpPr>
          <p:nvPr/>
        </p:nvSpPr>
        <p:spPr bwMode="auto">
          <a:xfrm>
            <a:off x="1031240" y="3418840"/>
            <a:ext cx="15595600" cy="255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buClrTx/>
              <a:buSzTx/>
              <a:buFontTx/>
            </a:pPr>
            <a:r>
              <a:rPr kumimoji="0" lang="zh-CN" altLang="en-US" sz="3200" b="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蓝牙的创始人是瑞典爱立信公司，爱立信早在1994年就已进行研发。</a:t>
            </a:r>
            <a:endParaRPr kumimoji="0" lang="zh-CN" altLang="en-US" sz="3200" b="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kumimoji="0" lang="zh-CN" altLang="en-US" sz="3200" b="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1997年，爱立信与其他设备生产商联系，并激发了他们对该项技术的浓厚兴趣。 1998年2月，5个跨国大公司，包括爱立信、诺基亚、IBM、东芝及Intel组成了一个特殊兴趣小组（SIG），他们共同的目标是建立一个全球性的小范围无线通信技术，即现在的蓝牙。</a:t>
            </a:r>
            <a:endParaRPr kumimoji="0" lang="zh-CN" altLang="en-US" sz="3200" b="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47" name="Rectangle 3"/>
          <p:cNvSpPr>
            <a:spLocks noGrp="1"/>
          </p:cNvSpPr>
          <p:nvPr/>
        </p:nvSpPr>
        <p:spPr>
          <a:xfrm>
            <a:off x="1202055" y="6135370"/>
            <a:ext cx="14858365" cy="199326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Blip>
                <a:blip r:embed="rId1"/>
              </a:buBlip>
              <a:defRPr sz="3200">
                <a:solidFill>
                  <a:schemeClr val="tx1"/>
                </a:solidFill>
                <a:latin typeface="+mn-lt"/>
                <a:ea typeface="+mn-ea"/>
                <a:cs typeface="+mn-cs"/>
              </a:defRPr>
            </a:lvl1pPr>
            <a:lvl2pPr marL="742950" indent="-285750" algn="l" rtl="0" fontAlgn="base">
              <a:spcBef>
                <a:spcPct val="20000"/>
              </a:spcBef>
              <a:spcAft>
                <a:spcPct val="0"/>
              </a:spcAft>
              <a:buSzPct val="80000"/>
              <a:buBlip>
                <a:blip r:embed="rId2"/>
              </a:buBlip>
              <a:defRPr sz="2800">
                <a:solidFill>
                  <a:schemeClr val="tx1"/>
                </a:solidFill>
                <a:latin typeface="+mn-lt"/>
                <a:ea typeface="+mn-ea"/>
              </a:defRPr>
            </a:lvl2pPr>
            <a:lvl3pPr marL="1143000" indent="-228600" algn="l" rtl="0" fontAlgn="base">
              <a:spcBef>
                <a:spcPct val="20000"/>
              </a:spcBef>
              <a:spcAft>
                <a:spcPct val="0"/>
              </a:spcAft>
              <a:buSzPct val="80000"/>
              <a:buBlip>
                <a:blip r:embed="rId3"/>
              </a:buBlip>
              <a:defRPr sz="2400">
                <a:solidFill>
                  <a:schemeClr val="tx1"/>
                </a:solidFill>
                <a:latin typeface="+mn-lt"/>
                <a:ea typeface="+mn-ea"/>
              </a:defRPr>
            </a:lvl3pPr>
            <a:lvl4pPr marL="1600200" indent="-228600" algn="l" rtl="0" fontAlgn="base">
              <a:spcBef>
                <a:spcPct val="20000"/>
              </a:spcBef>
              <a:spcAft>
                <a:spcPct val="0"/>
              </a:spcAft>
              <a:buBlip>
                <a:blip r:embed="rId1"/>
              </a:buBlip>
              <a:defRPr sz="2000">
                <a:solidFill>
                  <a:schemeClr val="tx1"/>
                </a:solidFill>
                <a:latin typeface="+mn-lt"/>
                <a:ea typeface="+mn-ea"/>
              </a:defRPr>
            </a:lvl4pPr>
            <a:lvl5pPr marL="2057400" indent="-228600" algn="l" rtl="0" fontAlgn="base">
              <a:spcBef>
                <a:spcPct val="20000"/>
              </a:spcBef>
              <a:spcAft>
                <a:spcPct val="0"/>
              </a:spcAft>
              <a:buSzPct val="60000"/>
              <a:buBlip>
                <a:blip r:embed="rId2"/>
              </a:buBlip>
              <a:defRPr sz="2000">
                <a:solidFill>
                  <a:schemeClr val="tx1"/>
                </a:solidFill>
                <a:latin typeface="+mn-lt"/>
                <a:ea typeface="+mn-ea"/>
              </a:defRPr>
            </a:lvl5pPr>
            <a:lvl6pPr marL="2514600" indent="-228600" algn="l" rtl="0" fontAlgn="base">
              <a:spcBef>
                <a:spcPct val="20000"/>
              </a:spcBef>
              <a:spcAft>
                <a:spcPct val="0"/>
              </a:spcAft>
              <a:buSzPct val="60000"/>
              <a:buBlip>
                <a:blip r:embed="rId2"/>
              </a:buBlip>
              <a:defRPr sz="2000">
                <a:solidFill>
                  <a:schemeClr val="tx1"/>
                </a:solidFill>
                <a:latin typeface="+mn-lt"/>
                <a:ea typeface="+mn-ea"/>
              </a:defRPr>
            </a:lvl6pPr>
            <a:lvl7pPr marL="2971800" indent="-228600" algn="l" rtl="0" fontAlgn="base">
              <a:spcBef>
                <a:spcPct val="20000"/>
              </a:spcBef>
              <a:spcAft>
                <a:spcPct val="0"/>
              </a:spcAft>
              <a:buSzPct val="60000"/>
              <a:buBlip>
                <a:blip r:embed="rId2"/>
              </a:buBlip>
              <a:defRPr sz="2000">
                <a:solidFill>
                  <a:schemeClr val="tx1"/>
                </a:solidFill>
                <a:latin typeface="+mn-lt"/>
                <a:ea typeface="+mn-ea"/>
              </a:defRPr>
            </a:lvl7pPr>
            <a:lvl8pPr marL="3429000" indent="-228600" algn="l" rtl="0" fontAlgn="base">
              <a:spcBef>
                <a:spcPct val="20000"/>
              </a:spcBef>
              <a:spcAft>
                <a:spcPct val="0"/>
              </a:spcAft>
              <a:buSzPct val="60000"/>
              <a:buBlip>
                <a:blip r:embed="rId2"/>
              </a:buBlip>
              <a:defRPr sz="2000">
                <a:solidFill>
                  <a:schemeClr val="tx1"/>
                </a:solidFill>
                <a:latin typeface="+mn-lt"/>
                <a:ea typeface="+mn-ea"/>
              </a:defRPr>
            </a:lvl8pPr>
            <a:lvl9pPr marL="3886200" indent="-228600" algn="l" rtl="0" fontAlgn="base">
              <a:spcBef>
                <a:spcPct val="20000"/>
              </a:spcBef>
              <a:spcAft>
                <a:spcPct val="0"/>
              </a:spcAft>
              <a:buSzPct val="60000"/>
              <a:buBlip>
                <a:blip r:embed="rId2"/>
              </a:buBlip>
              <a:defRPr sz="2000">
                <a:solidFill>
                  <a:schemeClr val="tx1"/>
                </a:solidFill>
                <a:latin typeface="+mn-lt"/>
                <a:ea typeface="+mn-ea"/>
              </a:defRPr>
            </a:lvl9pPr>
          </a:lstStyle>
          <a:p>
            <a:pPr marL="0" algn="l" eaLnBrk="1" hangingPunct="1">
              <a:buClrTx/>
              <a:buSzTx/>
              <a:buFontTx/>
              <a:buNone/>
            </a:pPr>
            <a:r>
              <a:rPr lang="zh-CN" altLang="en-US">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Bluetooth SIG (Bluetooth Special Interest Group蓝牙技术联盟)是一家贸易协会，由电信、计算机、汽车制造、工业自动化和网络行业的领先厂商组成。该小组致力于推动蓝牙无线技术的发展，为短距离连接移动设备制定低成本的无线规范，并将其推向市场。 </a:t>
            </a:r>
            <a:endParaRPr lang="zh-CN" altLang="en-US">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custDataLst>
              <p:tags r:id="rId4"/>
            </p:custDataLst>
          </p:nvPr>
        </p:nvPicPr>
        <p:blipFill>
          <a:blip r:embed="rId5"/>
          <a:stretch>
            <a:fillRect/>
          </a:stretch>
        </p:blipFill>
        <p:spPr>
          <a:xfrm>
            <a:off x="5003800" y="7693025"/>
            <a:ext cx="3250565" cy="2460625"/>
          </a:xfrm>
          <a:prstGeom prst="rect">
            <a:avLst/>
          </a:prstGeom>
        </p:spPr>
      </p:pic>
      <p:pic>
        <p:nvPicPr>
          <p:cNvPr id="7" name="图片 6"/>
          <p:cNvPicPr>
            <a:picLocks noChangeAspect="1"/>
          </p:cNvPicPr>
          <p:nvPr/>
        </p:nvPicPr>
        <p:blipFill>
          <a:blip r:embed="rId6"/>
          <a:stretch>
            <a:fillRect/>
          </a:stretch>
        </p:blipFill>
        <p:spPr>
          <a:xfrm>
            <a:off x="9348470" y="8128635"/>
            <a:ext cx="3003550" cy="1833245"/>
          </a:xfrm>
          <a:prstGeom prst="rect">
            <a:avLst/>
          </a:prstGeom>
        </p:spPr>
      </p:pic>
      <p:pic>
        <p:nvPicPr>
          <p:cNvPr id="6148" name="Picture 8" descr="7d98931075abcb41213f2ea0"/>
          <p:cNvPicPr>
            <a:picLocks noChangeAspect="1"/>
          </p:cNvPicPr>
          <p:nvPr/>
        </p:nvPicPr>
        <p:blipFill>
          <a:blip r:embed="rId7"/>
          <a:stretch>
            <a:fillRect/>
          </a:stretch>
        </p:blipFill>
        <p:spPr>
          <a:xfrm>
            <a:off x="14785340" y="7889875"/>
            <a:ext cx="2179320" cy="195389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蓝牙</a:t>
            </a:r>
            <a:endParaRPr lang="zh-CN" altLang="en-US" dirty="0"/>
          </a:p>
        </p:txBody>
      </p:sp>
      <p:sp>
        <p:nvSpPr>
          <p:cNvPr id="3" name="内容占位符 2"/>
          <p:cNvSpPr txBox="1"/>
          <p:nvPr/>
        </p:nvSpPr>
        <p:spPr>
          <a:xfrm>
            <a:off x="458470" y="1112520"/>
            <a:ext cx="10075545" cy="299212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发展历程</a:t>
            </a:r>
            <a:endParaRPr lang="zh-CN" altLang="en-US" sz="3200" b="1" dirty="0">
              <a:solidFill>
                <a:schemeClr val="tx1">
                  <a:lumMod val="75000"/>
                  <a:lumOff val="25000"/>
                </a:schemeClr>
              </a:solidFill>
              <a:latin typeface="+mj-ea"/>
              <a:ea typeface="+mj-ea"/>
            </a:endParaRPr>
          </a:p>
          <a:p>
            <a:pPr lvl="1" fontAlgn="auto">
              <a:lnSpc>
                <a:spcPct val="150000"/>
              </a:lnSpc>
              <a:spcAft>
                <a:spcPts val="0"/>
              </a:spcAft>
            </a:pPr>
            <a:r>
              <a:rPr lang="en-US" altLang="zh-CN" sz="2800" dirty="0">
                <a:solidFill>
                  <a:schemeClr val="tx1">
                    <a:lumMod val="65000"/>
                    <a:lumOff val="35000"/>
                  </a:schemeClr>
                </a:solidFill>
                <a:latin typeface="+mj-ea"/>
                <a:ea typeface="+mj-ea"/>
              </a:rPr>
              <a:t>1994</a:t>
            </a:r>
            <a:r>
              <a:rPr lang="zh-CN" altLang="en-US" sz="2800" dirty="0">
                <a:solidFill>
                  <a:schemeClr val="tx1">
                    <a:lumMod val="65000"/>
                    <a:lumOff val="35000"/>
                  </a:schemeClr>
                </a:solidFill>
                <a:latin typeface="+mj-ea"/>
                <a:ea typeface="+mj-ea"/>
              </a:rPr>
              <a:t>年，爱立信最早提出</a:t>
            </a:r>
            <a:endParaRPr lang="zh-CN" altLang="en-US" sz="2800" dirty="0">
              <a:solidFill>
                <a:schemeClr val="tx1">
                  <a:lumMod val="65000"/>
                  <a:lumOff val="35000"/>
                </a:schemeClr>
              </a:solidFill>
              <a:latin typeface="+mj-ea"/>
              <a:ea typeface="+mj-ea"/>
            </a:endParaRPr>
          </a:p>
          <a:p>
            <a:pPr lvl="1" fontAlgn="auto">
              <a:lnSpc>
                <a:spcPct val="150000"/>
              </a:lnSpc>
              <a:spcAft>
                <a:spcPts val="0"/>
              </a:spcAft>
            </a:pPr>
            <a:r>
              <a:rPr lang="en-US" altLang="zh-CN" sz="2800" dirty="0">
                <a:solidFill>
                  <a:schemeClr val="tx1">
                    <a:lumMod val="65000"/>
                    <a:lumOff val="35000"/>
                  </a:schemeClr>
                </a:solidFill>
                <a:latin typeface="+mj-ea"/>
                <a:ea typeface="+mj-ea"/>
              </a:rPr>
              <a:t>1998</a:t>
            </a:r>
            <a:r>
              <a:rPr lang="zh-CN" altLang="en-US" sz="2800" dirty="0">
                <a:solidFill>
                  <a:schemeClr val="tx1">
                    <a:lumMod val="65000"/>
                    <a:lumOff val="35000"/>
                  </a:schemeClr>
                </a:solidFill>
                <a:latin typeface="+mj-ea"/>
                <a:ea typeface="+mj-ea"/>
              </a:rPr>
              <a:t>年，爱立信、诺基亚、东芝、</a:t>
            </a:r>
            <a:r>
              <a:rPr lang="en-US" altLang="zh-CN" sz="2800" dirty="0">
                <a:solidFill>
                  <a:schemeClr val="tx1">
                    <a:lumMod val="65000"/>
                    <a:lumOff val="35000"/>
                  </a:schemeClr>
                </a:solidFill>
                <a:latin typeface="+mj-ea"/>
                <a:ea typeface="+mj-ea"/>
              </a:rPr>
              <a:t>IBM</a:t>
            </a:r>
            <a:r>
              <a:rPr lang="zh-CN" altLang="en-US" sz="2800" dirty="0">
                <a:solidFill>
                  <a:schemeClr val="tx1">
                    <a:lumMod val="65000"/>
                    <a:lumOff val="35000"/>
                  </a:schemeClr>
                </a:solidFill>
                <a:latin typeface="+mj-ea"/>
                <a:ea typeface="+mj-ea"/>
              </a:rPr>
              <a:t>和</a:t>
            </a:r>
            <a:r>
              <a:rPr lang="en-US" altLang="zh-CN" sz="2800" dirty="0">
                <a:solidFill>
                  <a:schemeClr val="tx1">
                    <a:lumMod val="65000"/>
                    <a:lumOff val="35000"/>
                  </a:schemeClr>
                </a:solidFill>
                <a:latin typeface="+mj-ea"/>
                <a:ea typeface="+mj-ea"/>
              </a:rPr>
              <a:t>Intel</a:t>
            </a:r>
            <a:r>
              <a:rPr lang="zh-CN" altLang="en-US" sz="2800" dirty="0">
                <a:solidFill>
                  <a:schemeClr val="tx1">
                    <a:lumMod val="65000"/>
                    <a:lumOff val="35000"/>
                  </a:schemeClr>
                </a:solidFill>
                <a:latin typeface="+mj-ea"/>
                <a:ea typeface="+mj-ea"/>
              </a:rPr>
              <a:t>联手将其标准化</a:t>
            </a:r>
            <a:endParaRPr lang="zh-CN" altLang="en-US" sz="2800" dirty="0">
              <a:solidFill>
                <a:schemeClr val="tx1">
                  <a:lumMod val="65000"/>
                  <a:lumOff val="35000"/>
                </a:schemeClr>
              </a:solidFill>
              <a:latin typeface="+mj-ea"/>
              <a:ea typeface="+mj-ea"/>
            </a:endParaRPr>
          </a:p>
          <a:p>
            <a:pPr lvl="1" fontAlgn="auto">
              <a:lnSpc>
                <a:spcPct val="150000"/>
              </a:lnSpc>
              <a:spcAft>
                <a:spcPts val="0"/>
              </a:spcAft>
            </a:pPr>
            <a:r>
              <a:rPr lang="en-US" altLang="zh-CN" sz="2800" dirty="0">
                <a:solidFill>
                  <a:schemeClr val="tx1">
                    <a:lumMod val="65000"/>
                    <a:lumOff val="35000"/>
                  </a:schemeClr>
                </a:solidFill>
                <a:latin typeface="+mj-ea"/>
                <a:ea typeface="+mj-ea"/>
              </a:rPr>
              <a:t>1999 年</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蓝牙 1.0</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sz="2800" dirty="0">
                <a:solidFill>
                  <a:schemeClr val="tx1">
                    <a:lumMod val="65000"/>
                    <a:lumOff val="35000"/>
                  </a:schemeClr>
                </a:solidFill>
                <a:latin typeface="+mj-ea"/>
                <a:ea typeface="+mj-ea"/>
              </a:rPr>
              <a:t>2010 年，蓝牙 4.0</a:t>
            </a:r>
            <a:r>
              <a:rPr lang="zh-CN" altLang="en-US" sz="2800" dirty="0">
                <a:solidFill>
                  <a:schemeClr val="tx1">
                    <a:lumMod val="65000"/>
                    <a:lumOff val="35000"/>
                  </a:schemeClr>
                </a:solidFill>
                <a:latin typeface="+mj-ea"/>
                <a:ea typeface="+mj-ea"/>
              </a:rPr>
              <a:t>：主推“ Low Energy”低功耗，提出了低功耗蓝牙、传统蓝牙和高速蓝牙三种模式。</a:t>
            </a:r>
            <a:endParaRPr lang="zh-CN" altLang="en-US"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2016 年，蓝牙 5.0：开启</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物联网</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时代大门。蓝牙 5.0 在低功耗模式下具备更快更远的传输能力，传输速率是蓝牙 4.2 的两倍（速度上限为 2Mbps），有效传输距离是蓝牙 4.2 的四倍（理论上可达 300 米），数据包容量是蓝牙 4.2 的八倍。</a:t>
            </a:r>
            <a:endParaRPr lang="zh-CN" altLang="en-US" sz="2800" dirty="0">
              <a:solidFill>
                <a:schemeClr val="tx1">
                  <a:lumMod val="65000"/>
                  <a:lumOff val="35000"/>
                </a:schemeClr>
              </a:solidFill>
              <a:latin typeface="+mj-ea"/>
              <a:ea typeface="+mj-ea"/>
            </a:endParaRPr>
          </a:p>
          <a:p>
            <a:pPr lvl="1" fontAlgn="auto">
              <a:lnSpc>
                <a:spcPct val="150000"/>
              </a:lnSpc>
              <a:spcAft>
                <a:spcPts val="0"/>
              </a:spcAft>
            </a:pPr>
            <a:endParaRPr lang="zh-CN" altLang="en-US" sz="2800" dirty="0">
              <a:solidFill>
                <a:schemeClr val="tx1">
                  <a:lumMod val="65000"/>
                  <a:lumOff val="35000"/>
                </a:schemeClr>
              </a:solidFill>
              <a:latin typeface="+mj-ea"/>
              <a:ea typeface="+mj-ea"/>
            </a:endParaRPr>
          </a:p>
          <a:p>
            <a:pPr lvl="1" fontAlgn="auto">
              <a:lnSpc>
                <a:spcPct val="150000"/>
              </a:lnSpc>
              <a:spcAft>
                <a:spcPts val="0"/>
              </a:spcAft>
            </a:pPr>
            <a:endParaRPr lang="zh-CN" altLang="en-US" sz="2800" dirty="0">
              <a:solidFill>
                <a:schemeClr val="tx1">
                  <a:lumMod val="65000"/>
                  <a:lumOff val="35000"/>
                </a:schemeClr>
              </a:solidFill>
              <a:latin typeface="+mj-ea"/>
              <a:ea typeface="+mj-ea"/>
            </a:endParaRPr>
          </a:p>
        </p:txBody>
      </p:sp>
      <p:pic>
        <p:nvPicPr>
          <p:cNvPr id="7" name="图片 6"/>
          <p:cNvPicPr>
            <a:picLocks noChangeAspect="1"/>
          </p:cNvPicPr>
          <p:nvPr/>
        </p:nvPicPr>
        <p:blipFill>
          <a:blip r:embed="rId1"/>
          <a:stretch>
            <a:fillRect/>
          </a:stretch>
        </p:blipFill>
        <p:spPr>
          <a:xfrm>
            <a:off x="10898505" y="1399540"/>
            <a:ext cx="7242810" cy="81756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蓝牙</a:t>
            </a:r>
            <a:r>
              <a:rPr lang="en-US" altLang="zh-CN" dirty="0"/>
              <a:t>4.0</a:t>
            </a:r>
            <a:r>
              <a:rPr lang="zh-CN" altLang="en-US" dirty="0"/>
              <a:t>以后的分类</a:t>
            </a:r>
            <a:endParaRPr lang="zh-CN" altLang="en-US"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99460" y="1257300"/>
            <a:ext cx="11426825" cy="444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Grp="1" noChangeArrowheads="1"/>
          </p:cNvSpPr>
          <p:nvPr>
            <p:ph type="body" idx="4294967295"/>
          </p:nvPr>
        </p:nvSpPr>
        <p:spPr>
          <a:xfrm>
            <a:off x="1955165" y="5428615"/>
            <a:ext cx="15761335" cy="3446780"/>
          </a:xfrm>
          <a:prstGeom prst="rect">
            <a:avLst/>
          </a:prstGeom>
        </p:spPr>
        <p:txBody>
          <a:bodyPr/>
          <a:lstStyle/>
          <a:p>
            <a:pPr>
              <a:lnSpc>
                <a:spcPct val="150000"/>
              </a:lnSpc>
              <a:defRPr/>
            </a:pPr>
            <a:r>
              <a:rPr lang="zh-CN" altLang="en-US" sz="2800" dirty="0">
                <a:solidFill>
                  <a:schemeClr val="tx1">
                    <a:lumMod val="65000"/>
                    <a:lumOff val="35000"/>
                  </a:schemeClr>
                </a:solidFill>
                <a:latin typeface="+mj-ea"/>
                <a:ea typeface="+mj-ea"/>
              </a:rPr>
              <a:t>蓝牙4.0支持两种不同的无线射频，分为 Single Mode和Dual Mode，Single Mode表示只支持蓝牙4.0的模式（BLE），商标为bluetooth Smart。Dual Mode表示支持蓝牙4.0和传统蓝牙模式（3.0及之前版本），商标为Bluetooth Smart Ready。传统蓝牙的商标为Bluetooth。</a:t>
            </a:r>
            <a:endParaRPr lang="zh-CN" altLang="en-US" sz="2800" dirty="0">
              <a:solidFill>
                <a:schemeClr val="tx1">
                  <a:lumMod val="65000"/>
                  <a:lumOff val="35000"/>
                </a:schemeClr>
              </a:solidFill>
              <a:latin typeface="+mj-ea"/>
              <a:ea typeface="+mj-ea"/>
            </a:endParaRPr>
          </a:p>
          <a:p>
            <a:pPr>
              <a:lnSpc>
                <a:spcPct val="150000"/>
              </a:lnSpc>
              <a:defRPr/>
            </a:pPr>
            <a:r>
              <a:rPr lang="zh-CN" altLang="en-US" sz="2800" dirty="0">
                <a:solidFill>
                  <a:srgbClr val="1972C5"/>
                </a:solidFill>
                <a:latin typeface="+mj-ea"/>
                <a:ea typeface="+mj-ea"/>
                <a:sym typeface="+mn-ea"/>
              </a:rPr>
              <a:t>Bluetooth</a:t>
            </a:r>
            <a:r>
              <a:rPr lang="zh-CN" altLang="en-US" sz="2800" dirty="0">
                <a:solidFill>
                  <a:schemeClr val="tx1">
                    <a:lumMod val="65000"/>
                    <a:lumOff val="35000"/>
                  </a:schemeClr>
                </a:solidFill>
                <a:latin typeface="+mj-ea"/>
                <a:ea typeface="+mj-ea"/>
                <a:sym typeface="+mn-ea"/>
              </a:rPr>
              <a:t> ：经典蓝牙 （相关设备：蓝牙耳机）</a:t>
            </a:r>
            <a:endParaRPr lang="zh-CN" altLang="en-US" sz="2800" dirty="0">
              <a:solidFill>
                <a:schemeClr val="tx1">
                  <a:lumMod val="65000"/>
                  <a:lumOff val="35000"/>
                </a:schemeClr>
              </a:solidFill>
              <a:latin typeface="+mj-ea"/>
              <a:ea typeface="+mj-ea"/>
            </a:endParaRPr>
          </a:p>
          <a:p>
            <a:pPr>
              <a:lnSpc>
                <a:spcPct val="150000"/>
              </a:lnSpc>
              <a:defRPr/>
            </a:pPr>
            <a:r>
              <a:rPr lang="en-US" altLang="zh-CN" sz="2800" dirty="0">
                <a:solidFill>
                  <a:srgbClr val="1972C5"/>
                </a:solidFill>
                <a:latin typeface="+mj-ea"/>
                <a:ea typeface="+mj-ea"/>
              </a:rPr>
              <a:t>Smart Ready</a:t>
            </a:r>
            <a:r>
              <a:rPr lang="zh-CN" altLang="en-US"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sym typeface="+mn-ea"/>
              </a:rPr>
              <a:t>双模蓝牙，同时支持经典蓝牙和低功耗蓝牙 （相关设备：手机)</a:t>
            </a:r>
            <a:endParaRPr lang="zh-CN" altLang="en-US" sz="2800" dirty="0">
              <a:solidFill>
                <a:schemeClr val="tx1">
                  <a:lumMod val="65000"/>
                  <a:lumOff val="35000"/>
                </a:schemeClr>
              </a:solidFill>
              <a:latin typeface="+mj-ea"/>
              <a:ea typeface="+mj-ea"/>
              <a:sym typeface="+mn-ea"/>
            </a:endParaRPr>
          </a:p>
          <a:p>
            <a:pPr>
              <a:lnSpc>
                <a:spcPct val="150000"/>
              </a:lnSpc>
              <a:defRPr/>
            </a:pPr>
            <a:r>
              <a:rPr lang="en-US" altLang="zh-CN" sz="2800" dirty="0">
                <a:solidFill>
                  <a:srgbClr val="1972C5"/>
                </a:solidFill>
                <a:latin typeface="+mj-ea"/>
                <a:ea typeface="+mj-ea"/>
              </a:rPr>
              <a:t>Smart</a:t>
            </a:r>
            <a:r>
              <a:rPr lang="zh-CN" altLang="en-US"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sym typeface="+mn-ea"/>
              </a:rPr>
              <a:t>单模蓝牙，低功耗蓝牙。</a:t>
            </a:r>
            <a:r>
              <a:rPr lang="zh-CN" altLang="en-US" sz="2800" dirty="0">
                <a:solidFill>
                  <a:schemeClr val="tx1">
                    <a:lumMod val="65000"/>
                    <a:lumOff val="35000"/>
                  </a:schemeClr>
                </a:solidFill>
                <a:latin typeface="+mj-ea"/>
                <a:ea typeface="+mj-ea"/>
              </a:rPr>
              <a:t>应用在心率监控器或计步器等使用扭扣式电池，传输量少并传输单一信息的装置</a:t>
            </a:r>
            <a:r>
              <a:rPr lang="zh-CN" altLang="en-US" sz="2800" dirty="0">
                <a:solidFill>
                  <a:schemeClr val="tx1">
                    <a:lumMod val="65000"/>
                    <a:lumOff val="35000"/>
                  </a:schemeClr>
                </a:solidFill>
                <a:latin typeface="+mj-ea"/>
                <a:ea typeface="+mj-ea"/>
                <a:sym typeface="+mn-ea"/>
              </a:rPr>
              <a:t>（相关设备：蓝牙锁）</a:t>
            </a:r>
            <a:endParaRPr lang="zh-CN" altLang="en-US" sz="2800" dirty="0">
              <a:solidFill>
                <a:schemeClr val="tx1">
                  <a:lumMod val="65000"/>
                  <a:lumOff val="35000"/>
                </a:schemeClr>
              </a:solidFill>
              <a:latin typeface="+mj-ea"/>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蓝牙</a:t>
            </a:r>
            <a:endParaRPr lang="zh-CN" altLang="en-US" dirty="0"/>
          </a:p>
        </p:txBody>
      </p:sp>
      <p:sp>
        <p:nvSpPr>
          <p:cNvPr id="3" name="内容占位符 2"/>
          <p:cNvSpPr txBox="1"/>
          <p:nvPr/>
        </p:nvSpPr>
        <p:spPr>
          <a:xfrm>
            <a:off x="783590" y="1572895"/>
            <a:ext cx="12355830" cy="3427730"/>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sym typeface="+mn-ea"/>
              </a:rPr>
              <a:t>蓝牙技术优点</a:t>
            </a:r>
            <a:endParaRPr lang="zh-CN" altLang="en-US" sz="3200" b="1" dirty="0">
              <a:solidFill>
                <a:schemeClr val="tx1">
                  <a:lumMod val="75000"/>
                  <a:lumOff val="25000"/>
                </a:schemeClr>
              </a:solidFill>
              <a:latin typeface="+mj-ea"/>
              <a:ea typeface="+mj-ea"/>
            </a:endParaRPr>
          </a:p>
          <a:p>
            <a:pPr lvl="1" algn="l" eaLnBrk="1" fontAlgn="auto" hangingPunct="1">
              <a:lnSpc>
                <a:spcPct val="150000"/>
              </a:lnSpc>
              <a:spcAft>
                <a:spcPts val="0"/>
              </a:spcAft>
            </a:pPr>
            <a:r>
              <a:rPr lang="en-US" altLang="zh-CN" sz="2800" dirty="0">
                <a:solidFill>
                  <a:schemeClr val="tx1">
                    <a:lumMod val="65000"/>
                    <a:lumOff val="35000"/>
                  </a:schemeClr>
                </a:solidFill>
                <a:latin typeface="+mj-ea"/>
                <a:ea typeface="+mj-ea"/>
                <a:sym typeface="+mn-ea"/>
              </a:rPr>
              <a:t>蓝牙是一种</a:t>
            </a:r>
            <a:r>
              <a:rPr lang="en-US" altLang="zh-CN" sz="2800" dirty="0">
                <a:solidFill>
                  <a:srgbClr val="FF0000"/>
                </a:solidFill>
                <a:latin typeface="+mj-ea"/>
                <a:ea typeface="+mj-ea"/>
                <a:sym typeface="+mn-ea"/>
              </a:rPr>
              <a:t>低带宽、短距离、低功耗</a:t>
            </a:r>
            <a:r>
              <a:rPr lang="en-US" altLang="zh-CN" sz="2800" dirty="0">
                <a:solidFill>
                  <a:schemeClr val="tx1">
                    <a:lumMod val="65000"/>
                    <a:lumOff val="35000"/>
                  </a:schemeClr>
                </a:solidFill>
                <a:latin typeface="+mj-ea"/>
                <a:ea typeface="+mj-ea"/>
                <a:sym typeface="+mn-ea"/>
              </a:rPr>
              <a:t>(对人体伤害小)的数据传输技术</a:t>
            </a:r>
            <a:endParaRPr lang="en-US" altLang="zh-CN" sz="2800" dirty="0">
              <a:solidFill>
                <a:schemeClr val="tx1">
                  <a:lumMod val="65000"/>
                  <a:lumOff val="35000"/>
                </a:schemeClr>
              </a:solidFill>
              <a:latin typeface="+mj-ea"/>
              <a:ea typeface="+mj-ea"/>
              <a:sym typeface="+mn-ea"/>
            </a:endParaRPr>
          </a:p>
          <a:p>
            <a:pPr marL="1737360" lvl="2" indent="-494030" algn="l" eaLnBrk="1" fontAlgn="auto" hangingPunct="1">
              <a:lnSpc>
                <a:spcPct val="150000"/>
              </a:lnSpc>
              <a:spcAft>
                <a:spcPts val="0"/>
              </a:spcAft>
              <a:buFont typeface="Wingdings" panose="05000000000000000000" charset="0"/>
              <a:buChar char="Ø"/>
            </a:pPr>
            <a:r>
              <a:rPr lang="en-US" altLang="zh-CN" sz="2800" dirty="0">
                <a:solidFill>
                  <a:schemeClr val="tx1">
                    <a:lumMod val="65000"/>
                    <a:lumOff val="35000"/>
                  </a:schemeClr>
                </a:solidFill>
                <a:latin typeface="+mj-ea"/>
                <a:ea typeface="+mj-ea"/>
                <a:sym typeface="+mn-ea"/>
              </a:rPr>
              <a:t>工作在2.4GHz（</a:t>
            </a:r>
            <a:r>
              <a:rPr lang="en-US" altLang="zh-CN" sz="2800" dirty="0">
                <a:solidFill>
                  <a:schemeClr val="tx1">
                    <a:lumMod val="65000"/>
                    <a:lumOff val="35000"/>
                  </a:schemeClr>
                </a:solidFill>
                <a:latin typeface="+mj-ea"/>
                <a:ea typeface="+mj-ea"/>
                <a:sym typeface="+mn-ea"/>
              </a:rPr>
              <a:t>ISM</a:t>
            </a:r>
            <a:r>
              <a:rPr lang="en-US" altLang="zh-CN" sz="2800" dirty="0">
                <a:solidFill>
                  <a:schemeClr val="tx1">
                    <a:lumMod val="65000"/>
                    <a:lumOff val="35000"/>
                  </a:schemeClr>
                </a:solidFill>
                <a:latin typeface="+mj-ea"/>
                <a:ea typeface="+mj-ea"/>
                <a:sym typeface="+mn-ea"/>
              </a:rPr>
              <a:t>）频段，通信距离在10米之内；数据速率为1Mb/s</a:t>
            </a:r>
            <a:endParaRPr lang="en-US" altLang="zh-CN" sz="2800" dirty="0">
              <a:solidFill>
                <a:schemeClr val="tx1">
                  <a:lumMod val="65000"/>
                  <a:lumOff val="35000"/>
                </a:schemeClr>
              </a:solidFill>
              <a:latin typeface="+mj-ea"/>
              <a:ea typeface="+mj-ea"/>
            </a:endParaRPr>
          </a:p>
          <a:p>
            <a:pPr lvl="1" algn="l" eaLnBrk="1" fontAlgn="auto" hangingPunct="1">
              <a:lnSpc>
                <a:spcPct val="150000"/>
              </a:lnSpc>
              <a:spcAft>
                <a:spcPts val="0"/>
              </a:spcAft>
            </a:pPr>
            <a:r>
              <a:rPr lang="en-US" altLang="zh-CN" sz="2800" dirty="0">
                <a:solidFill>
                  <a:schemeClr val="tx1">
                    <a:lumMod val="65000"/>
                    <a:lumOff val="35000"/>
                  </a:schemeClr>
                </a:solidFill>
                <a:latin typeface="+mj-ea"/>
                <a:ea typeface="+mj-ea"/>
                <a:sym typeface="+mn-ea"/>
              </a:rPr>
              <a:t>现在几乎一切东西都支持蓝牙，从键盘到耳机</a:t>
            </a:r>
            <a:endParaRPr lang="en-US" altLang="zh-CN" sz="2800" dirty="0">
              <a:solidFill>
                <a:schemeClr val="tx1">
                  <a:lumMod val="65000"/>
                  <a:lumOff val="35000"/>
                </a:schemeClr>
              </a:solidFill>
              <a:latin typeface="+mj-ea"/>
              <a:ea typeface="+mj-ea"/>
            </a:endParaRPr>
          </a:p>
          <a:p>
            <a:pPr lvl="1" algn="l" eaLnBrk="1" fontAlgn="auto" hangingPunct="1">
              <a:lnSpc>
                <a:spcPct val="150000"/>
              </a:lnSpc>
              <a:spcAft>
                <a:spcPts val="0"/>
              </a:spcAft>
            </a:pPr>
            <a:r>
              <a:rPr lang="en-US" altLang="zh-CN" sz="2800" dirty="0">
                <a:solidFill>
                  <a:schemeClr val="tx1">
                    <a:lumMod val="65000"/>
                    <a:lumOff val="35000"/>
                  </a:schemeClr>
                </a:solidFill>
                <a:latin typeface="+mj-ea"/>
                <a:ea typeface="+mj-ea"/>
                <a:sym typeface="+mn-ea"/>
              </a:rPr>
              <a:t>不需任何电缆、不需更改配置、不需进行故障诊断即可建立连接</a:t>
            </a:r>
            <a:endParaRPr lang="en-US" altLang="zh-CN" sz="2800" dirty="0">
              <a:solidFill>
                <a:schemeClr val="tx1">
                  <a:lumMod val="65000"/>
                  <a:lumOff val="35000"/>
                </a:schemeClr>
              </a:solidFill>
              <a:latin typeface="+mj-ea"/>
              <a:ea typeface="+mj-ea"/>
            </a:endParaRPr>
          </a:p>
          <a:p>
            <a:pPr lvl="1" algn="l" eaLnBrk="1" fontAlgn="auto" hangingPunct="1">
              <a:lnSpc>
                <a:spcPct val="150000"/>
              </a:lnSpc>
              <a:spcAft>
                <a:spcPts val="0"/>
              </a:spcAft>
            </a:pPr>
            <a:r>
              <a:rPr lang="zh-CN" altLang="en-US" sz="2800" dirty="0">
                <a:solidFill>
                  <a:schemeClr val="tx1">
                    <a:lumMod val="65000"/>
                    <a:lumOff val="35000"/>
                  </a:schemeClr>
                </a:solidFill>
                <a:latin typeface="+mj-ea"/>
                <a:ea typeface="+mj-ea"/>
                <a:sym typeface="+mn-ea"/>
              </a:rPr>
              <a:t>具有很强的</a:t>
            </a:r>
            <a:r>
              <a:rPr lang="zh-CN" altLang="en-US" sz="2800" dirty="0">
                <a:solidFill>
                  <a:srgbClr val="FF0000"/>
                </a:solidFill>
                <a:latin typeface="+mj-ea"/>
                <a:ea typeface="+mj-ea"/>
                <a:sym typeface="+mn-ea"/>
              </a:rPr>
              <a:t>移植性</a:t>
            </a:r>
            <a:r>
              <a:rPr lang="zh-CN" altLang="en-US" sz="2800" dirty="0">
                <a:solidFill>
                  <a:schemeClr val="tx1">
                    <a:lumMod val="65000"/>
                    <a:lumOff val="35000"/>
                  </a:schemeClr>
                </a:solidFill>
                <a:latin typeface="+mj-ea"/>
                <a:ea typeface="+mj-ea"/>
                <a:sym typeface="+mn-ea"/>
              </a:rPr>
              <a:t>，可应用于多种通信场合，如WAP、GSM(全球移动通信系统)、DECT（欧规数字无绳通信）等</a:t>
            </a:r>
            <a:endParaRPr lang="zh-CN" altLang="en-US" sz="2800" dirty="0">
              <a:solidFill>
                <a:schemeClr val="tx1">
                  <a:lumMod val="65000"/>
                  <a:lumOff val="35000"/>
                </a:schemeClr>
              </a:solidFill>
              <a:latin typeface="+mj-ea"/>
              <a:ea typeface="+mj-ea"/>
            </a:endParaRPr>
          </a:p>
          <a:p>
            <a:pPr lvl="1" algn="l" eaLnBrk="1" fontAlgn="auto" hangingPunct="1">
              <a:lnSpc>
                <a:spcPct val="150000"/>
              </a:lnSpc>
              <a:spcAft>
                <a:spcPts val="0"/>
              </a:spcAft>
            </a:pPr>
            <a:r>
              <a:rPr lang="zh-CN" altLang="en-US" sz="2800" dirty="0">
                <a:solidFill>
                  <a:schemeClr val="tx1">
                    <a:lumMod val="65000"/>
                    <a:lumOff val="35000"/>
                  </a:schemeClr>
                </a:solidFill>
                <a:latin typeface="+mj-ea"/>
                <a:ea typeface="+mj-ea"/>
                <a:sym typeface="+mn-ea"/>
              </a:rPr>
              <a:t>蓝牙集成</a:t>
            </a:r>
            <a:r>
              <a:rPr lang="zh-CN" altLang="en-US" sz="2800" dirty="0">
                <a:solidFill>
                  <a:srgbClr val="FF0000"/>
                </a:solidFill>
                <a:latin typeface="+mj-ea"/>
                <a:ea typeface="+mj-ea"/>
                <a:sym typeface="+mn-ea"/>
              </a:rPr>
              <a:t>电路简单，成本低廉，实现容易，</a:t>
            </a:r>
            <a:r>
              <a:rPr lang="zh-CN" altLang="en-US" sz="2800" dirty="0">
                <a:solidFill>
                  <a:schemeClr val="tx1">
                    <a:lumMod val="65000"/>
                    <a:lumOff val="35000"/>
                  </a:schemeClr>
                </a:solidFill>
                <a:latin typeface="+mj-ea"/>
                <a:ea typeface="+mj-ea"/>
                <a:sym typeface="+mn-ea"/>
              </a:rPr>
              <a:t>易于推广</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fontAlgn="auto">
              <a:lnSpc>
                <a:spcPct val="150000"/>
              </a:lnSpc>
              <a:spcAft>
                <a:spcPts val="0"/>
              </a:spcAft>
            </a:pPr>
            <a:endParaRPr lang="zh-CN" altLang="en-US" sz="2800" dirty="0">
              <a:solidFill>
                <a:schemeClr val="tx1">
                  <a:lumMod val="65000"/>
                  <a:lumOff val="35000"/>
                </a:schemeClr>
              </a:solidFill>
              <a:latin typeface="+mj-ea"/>
              <a:ea typeface="+mj-ea"/>
            </a:endParaRPr>
          </a:p>
        </p:txBody>
      </p:sp>
      <p:grpSp>
        <p:nvGrpSpPr>
          <p:cNvPr id="18438" name="Group 61"/>
          <p:cNvGrpSpPr/>
          <p:nvPr/>
        </p:nvGrpSpPr>
        <p:grpSpPr bwMode="auto">
          <a:xfrm>
            <a:off x="12900025" y="4368800"/>
            <a:ext cx="5393055" cy="5337810"/>
            <a:chOff x="3107" y="1797"/>
            <a:chExt cx="2404" cy="2357"/>
          </a:xfrm>
        </p:grpSpPr>
        <p:grpSp>
          <p:nvGrpSpPr>
            <p:cNvPr id="18439" name="Group 44"/>
            <p:cNvGrpSpPr/>
            <p:nvPr/>
          </p:nvGrpSpPr>
          <p:grpSpPr bwMode="auto">
            <a:xfrm>
              <a:off x="3107" y="1797"/>
              <a:ext cx="2404" cy="2357"/>
              <a:chOff x="1305" y="954"/>
              <a:chExt cx="2884" cy="2884"/>
            </a:xfrm>
          </p:grpSpPr>
          <p:pic>
            <p:nvPicPr>
              <p:cNvPr id="1844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5" y="954"/>
                <a:ext cx="2884" cy="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 y="1071"/>
                <a:ext cx="1144"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 y="1071"/>
                <a:ext cx="1137"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 y="1740"/>
                <a:ext cx="870"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 y="1749"/>
                <a:ext cx="902" cy="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1" y="2650"/>
                <a:ext cx="1120" cy="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2" y="2666"/>
                <a:ext cx="1137" cy="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0" name="Text Box 15"/>
              <p:cNvSpPr txBox="1">
                <a:spLocks noChangeArrowheads="1"/>
              </p:cNvSpPr>
              <p:nvPr/>
            </p:nvSpPr>
            <p:spPr bwMode="auto">
              <a:xfrm>
                <a:off x="1715" y="2975"/>
                <a:ext cx="106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kumimoji="1" sz="4000" b="1">
                    <a:solidFill>
                      <a:schemeClr val="tx1"/>
                    </a:solidFill>
                    <a:latin typeface="Times New Roman" panose="02020603050405020304" pitchFamily="18" charset="0"/>
                    <a:ea typeface="PMingLiU" panose="02020300000000000000" charset="-120"/>
                  </a:defRPr>
                </a:lvl1pPr>
                <a:lvl2pPr marL="742950" indent="-285750" eaLnBrk="0" hangingPunct="0">
                  <a:defRPr kumimoji="1" sz="4000" b="1">
                    <a:solidFill>
                      <a:schemeClr val="tx1"/>
                    </a:solidFill>
                    <a:latin typeface="Times New Roman" panose="02020603050405020304" pitchFamily="18" charset="0"/>
                    <a:ea typeface="PMingLiU" panose="02020300000000000000" charset="-120"/>
                  </a:defRPr>
                </a:lvl2pPr>
                <a:lvl3pPr marL="1143000" indent="-228600" eaLnBrk="0" hangingPunct="0">
                  <a:defRPr kumimoji="1" sz="4000" b="1">
                    <a:solidFill>
                      <a:schemeClr val="tx1"/>
                    </a:solidFill>
                    <a:latin typeface="Times New Roman" panose="02020603050405020304" pitchFamily="18" charset="0"/>
                    <a:ea typeface="PMingLiU" panose="02020300000000000000" charset="-120"/>
                  </a:defRPr>
                </a:lvl3pPr>
                <a:lvl4pPr marL="1600200" indent="-228600" eaLnBrk="0" hangingPunct="0">
                  <a:defRPr kumimoji="1" sz="4000" b="1">
                    <a:solidFill>
                      <a:schemeClr val="tx1"/>
                    </a:solidFill>
                    <a:latin typeface="Times New Roman" panose="02020603050405020304" pitchFamily="18" charset="0"/>
                    <a:ea typeface="PMingLiU" panose="02020300000000000000" charset="-120"/>
                  </a:defRPr>
                </a:lvl4pPr>
                <a:lvl5pPr marL="2057400" indent="-228600" eaLnBrk="0" hangingPunct="0">
                  <a:defRPr kumimoji="1" sz="4000" b="1">
                    <a:solidFill>
                      <a:schemeClr val="tx1"/>
                    </a:solidFill>
                    <a:latin typeface="Times New Roman" panose="02020603050405020304" pitchFamily="18" charset="0"/>
                    <a:ea typeface="PMingLiU" panose="02020300000000000000" charset="-120"/>
                  </a:defRPr>
                </a:lvl5pPr>
                <a:lvl6pPr marL="25146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6pPr>
                <a:lvl7pPr marL="29718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7pPr>
                <a:lvl8pPr marL="34290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8pPr>
                <a:lvl9pPr marL="38862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9pPr>
              </a:lstStyle>
              <a:p>
                <a:pPr eaLnBrk="1" hangingPunct="1">
                  <a:lnSpc>
                    <a:spcPct val="85000"/>
                  </a:lnSpc>
                  <a:spcBef>
                    <a:spcPct val="30000"/>
                  </a:spcBef>
                  <a:buClr>
                    <a:srgbClr val="FB3300"/>
                  </a:buClr>
                  <a:buSzPct val="75000"/>
                  <a:buFont typeface="Wingdings" panose="05000000000000000000" pitchFamily="2" charset="2"/>
                  <a:buNone/>
                </a:pPr>
                <a:r>
                  <a:rPr kumimoji="0" lang="zh-CN" altLang="en-US" sz="2200">
                    <a:solidFill>
                      <a:srgbClr val="000000"/>
                    </a:solidFill>
                    <a:latin typeface="宋体" panose="02010600030101010101" pitchFamily="2" charset="-122"/>
                    <a:ea typeface="宋体" panose="02010600030101010101" pitchFamily="2" charset="-122"/>
                  </a:rPr>
                  <a:t>很好的抗干扰能力和安全性</a:t>
                </a:r>
                <a:endParaRPr lang="zh-CN" altLang="en-US" sz="2200">
                  <a:latin typeface="宋体" panose="02010600030101010101" pitchFamily="2" charset="-122"/>
                  <a:ea typeface="宋体" panose="02010600030101010101" pitchFamily="2" charset="-122"/>
                  <a:sym typeface="Wingdings" panose="05000000000000000000" pitchFamily="2" charset="2"/>
                </a:endParaRPr>
              </a:p>
            </p:txBody>
          </p:sp>
          <p:sp>
            <p:nvSpPr>
              <p:cNvPr id="18451" name="Text Box 15"/>
              <p:cNvSpPr txBox="1">
                <a:spLocks noChangeArrowheads="1"/>
              </p:cNvSpPr>
              <p:nvPr/>
            </p:nvSpPr>
            <p:spPr bwMode="auto">
              <a:xfrm>
                <a:off x="1369" y="2255"/>
                <a:ext cx="91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kumimoji="1" sz="4000" b="1">
                    <a:solidFill>
                      <a:schemeClr val="tx1"/>
                    </a:solidFill>
                    <a:latin typeface="Times New Roman" panose="02020603050405020304" pitchFamily="18" charset="0"/>
                    <a:ea typeface="PMingLiU" panose="02020300000000000000" charset="-120"/>
                  </a:defRPr>
                </a:lvl1pPr>
                <a:lvl2pPr marL="742950" indent="-285750" eaLnBrk="0" hangingPunct="0">
                  <a:defRPr kumimoji="1" sz="4000" b="1">
                    <a:solidFill>
                      <a:schemeClr val="tx1"/>
                    </a:solidFill>
                    <a:latin typeface="Times New Roman" panose="02020603050405020304" pitchFamily="18" charset="0"/>
                    <a:ea typeface="PMingLiU" panose="02020300000000000000" charset="-120"/>
                  </a:defRPr>
                </a:lvl2pPr>
                <a:lvl3pPr marL="1143000" indent="-228600" eaLnBrk="0" hangingPunct="0">
                  <a:defRPr kumimoji="1" sz="4000" b="1">
                    <a:solidFill>
                      <a:schemeClr val="tx1"/>
                    </a:solidFill>
                    <a:latin typeface="Times New Roman" panose="02020603050405020304" pitchFamily="18" charset="0"/>
                    <a:ea typeface="PMingLiU" panose="02020300000000000000" charset="-120"/>
                  </a:defRPr>
                </a:lvl3pPr>
                <a:lvl4pPr marL="1600200" indent="-228600" eaLnBrk="0" hangingPunct="0">
                  <a:defRPr kumimoji="1" sz="4000" b="1">
                    <a:solidFill>
                      <a:schemeClr val="tx1"/>
                    </a:solidFill>
                    <a:latin typeface="Times New Roman" panose="02020603050405020304" pitchFamily="18" charset="0"/>
                    <a:ea typeface="PMingLiU" panose="02020300000000000000" charset="-120"/>
                  </a:defRPr>
                </a:lvl4pPr>
                <a:lvl5pPr marL="2057400" indent="-228600" eaLnBrk="0" hangingPunct="0">
                  <a:defRPr kumimoji="1" sz="4000" b="1">
                    <a:solidFill>
                      <a:schemeClr val="tx1"/>
                    </a:solidFill>
                    <a:latin typeface="Times New Roman" panose="02020603050405020304" pitchFamily="18" charset="0"/>
                    <a:ea typeface="PMingLiU" panose="02020300000000000000" charset="-120"/>
                  </a:defRPr>
                </a:lvl5pPr>
                <a:lvl6pPr marL="25146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6pPr>
                <a:lvl7pPr marL="29718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7pPr>
                <a:lvl8pPr marL="34290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8pPr>
                <a:lvl9pPr marL="38862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9pPr>
              </a:lstStyle>
              <a:p>
                <a:pPr algn="l" eaLnBrk="1" hangingPunct="1">
                  <a:lnSpc>
                    <a:spcPct val="85000"/>
                  </a:lnSpc>
                  <a:spcBef>
                    <a:spcPct val="30000"/>
                  </a:spcBef>
                  <a:buClr>
                    <a:srgbClr val="FB3300"/>
                  </a:buClr>
                  <a:buSzPct val="75000"/>
                  <a:buFont typeface="Wingdings" panose="05000000000000000000" pitchFamily="2" charset="2"/>
                  <a:buNone/>
                </a:pPr>
                <a:r>
                  <a:rPr kumimoji="0" lang="zh-CN" altLang="en-US" sz="2200">
                    <a:solidFill>
                      <a:srgbClr val="000000"/>
                    </a:solidFill>
                    <a:latin typeface="宋体" panose="02010600030101010101" pitchFamily="2" charset="-122"/>
                    <a:ea typeface="宋体" panose="02010600030101010101" pitchFamily="2" charset="-122"/>
                  </a:rPr>
                  <a:t>可建立临时对等连接</a:t>
                </a:r>
                <a:endParaRPr lang="zh-CN" altLang="en-US" sz="2200">
                  <a:latin typeface="宋体" panose="02010600030101010101" pitchFamily="2" charset="-122"/>
                  <a:ea typeface="宋体" panose="02010600030101010101" pitchFamily="2" charset="-122"/>
                  <a:sym typeface="Wingdings" panose="05000000000000000000" pitchFamily="2" charset="2"/>
                </a:endParaRPr>
              </a:p>
            </p:txBody>
          </p:sp>
          <p:sp>
            <p:nvSpPr>
              <p:cNvPr id="18452" name="Text Box 15"/>
              <p:cNvSpPr txBox="1">
                <a:spLocks noChangeArrowheads="1"/>
              </p:cNvSpPr>
              <p:nvPr/>
            </p:nvSpPr>
            <p:spPr bwMode="auto">
              <a:xfrm>
                <a:off x="1878" y="1373"/>
                <a:ext cx="75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kumimoji="1" sz="4000" b="1">
                    <a:solidFill>
                      <a:schemeClr val="tx1"/>
                    </a:solidFill>
                    <a:latin typeface="Times New Roman" panose="02020603050405020304" pitchFamily="18" charset="0"/>
                    <a:ea typeface="PMingLiU" panose="02020300000000000000" charset="-120"/>
                  </a:defRPr>
                </a:lvl1pPr>
                <a:lvl2pPr marL="742950" indent="-285750" eaLnBrk="0" hangingPunct="0">
                  <a:defRPr kumimoji="1" sz="4000" b="1">
                    <a:solidFill>
                      <a:schemeClr val="tx1"/>
                    </a:solidFill>
                    <a:latin typeface="Times New Roman" panose="02020603050405020304" pitchFamily="18" charset="0"/>
                    <a:ea typeface="PMingLiU" panose="02020300000000000000" charset="-120"/>
                  </a:defRPr>
                </a:lvl2pPr>
                <a:lvl3pPr marL="1143000" indent="-228600" eaLnBrk="0" hangingPunct="0">
                  <a:defRPr kumimoji="1" sz="4000" b="1">
                    <a:solidFill>
                      <a:schemeClr val="tx1"/>
                    </a:solidFill>
                    <a:latin typeface="Times New Roman" panose="02020603050405020304" pitchFamily="18" charset="0"/>
                    <a:ea typeface="PMingLiU" panose="02020300000000000000" charset="-120"/>
                  </a:defRPr>
                </a:lvl3pPr>
                <a:lvl4pPr marL="1600200" indent="-228600" eaLnBrk="0" hangingPunct="0">
                  <a:defRPr kumimoji="1" sz="4000" b="1">
                    <a:solidFill>
                      <a:schemeClr val="tx1"/>
                    </a:solidFill>
                    <a:latin typeface="Times New Roman" panose="02020603050405020304" pitchFamily="18" charset="0"/>
                    <a:ea typeface="PMingLiU" panose="02020300000000000000" charset="-120"/>
                  </a:defRPr>
                </a:lvl4pPr>
                <a:lvl5pPr marL="2057400" indent="-228600" eaLnBrk="0" hangingPunct="0">
                  <a:defRPr kumimoji="1" sz="4000" b="1">
                    <a:solidFill>
                      <a:schemeClr val="tx1"/>
                    </a:solidFill>
                    <a:latin typeface="Times New Roman" panose="02020603050405020304" pitchFamily="18" charset="0"/>
                    <a:ea typeface="PMingLiU" panose="02020300000000000000" charset="-120"/>
                  </a:defRPr>
                </a:lvl5pPr>
                <a:lvl6pPr marL="25146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6pPr>
                <a:lvl7pPr marL="29718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7pPr>
                <a:lvl8pPr marL="34290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8pPr>
                <a:lvl9pPr marL="38862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9pPr>
              </a:lstStyle>
              <a:p>
                <a:pPr eaLnBrk="1" hangingPunct="1">
                  <a:lnSpc>
                    <a:spcPct val="85000"/>
                  </a:lnSpc>
                  <a:spcBef>
                    <a:spcPct val="30000"/>
                  </a:spcBef>
                  <a:buClr>
                    <a:srgbClr val="FB3300"/>
                  </a:buClr>
                  <a:buSzPct val="75000"/>
                  <a:buFont typeface="Wingdings" panose="05000000000000000000" pitchFamily="2" charset="2"/>
                  <a:buNone/>
                </a:pPr>
                <a:r>
                  <a:rPr lang="zh-CN" altLang="en-US" sz="2200">
                    <a:latin typeface="宋体" panose="02010600030101010101" pitchFamily="2" charset="-122"/>
                    <a:ea typeface="宋体" panose="02010600030101010101" pitchFamily="2" charset="-122"/>
                    <a:sym typeface="Wingdings" panose="05000000000000000000" pitchFamily="2" charset="2"/>
                  </a:rPr>
                  <a:t>全球范围</a:t>
                </a:r>
                <a:endParaRPr lang="en-US" altLang="zh-CN" sz="2200">
                  <a:latin typeface="宋体" panose="02010600030101010101" pitchFamily="2" charset="-122"/>
                  <a:ea typeface="宋体" panose="02010600030101010101" pitchFamily="2" charset="-122"/>
                  <a:sym typeface="Wingdings" panose="05000000000000000000" pitchFamily="2" charset="2"/>
                </a:endParaRPr>
              </a:p>
              <a:p>
                <a:pPr algn="l" eaLnBrk="1" hangingPunct="1">
                  <a:lnSpc>
                    <a:spcPct val="85000"/>
                  </a:lnSpc>
                  <a:spcBef>
                    <a:spcPct val="30000"/>
                  </a:spcBef>
                  <a:buClr>
                    <a:srgbClr val="FB3300"/>
                  </a:buClr>
                  <a:buSzPct val="75000"/>
                  <a:buFont typeface="Wingdings" panose="05000000000000000000" pitchFamily="2" charset="2"/>
                  <a:buNone/>
                </a:pPr>
                <a:r>
                  <a:rPr lang="zh-CN" altLang="en-US" sz="2200">
                    <a:latin typeface="宋体" panose="02010600030101010101" pitchFamily="2" charset="-122"/>
                    <a:ea typeface="宋体" panose="02010600030101010101" pitchFamily="2" charset="-122"/>
                    <a:sym typeface="Wingdings" panose="05000000000000000000" pitchFamily="2" charset="2"/>
                  </a:rPr>
                  <a:t>适用</a:t>
                </a:r>
                <a:endParaRPr lang="en-US" altLang="zh-CN" sz="2200">
                  <a:latin typeface="宋体" panose="02010600030101010101" pitchFamily="2" charset="-122"/>
                  <a:ea typeface="宋体" panose="02010600030101010101" pitchFamily="2" charset="-122"/>
                  <a:sym typeface="Wingdings" panose="05000000000000000000" pitchFamily="2" charset="2"/>
                </a:endParaRPr>
              </a:p>
            </p:txBody>
          </p:sp>
          <p:sp>
            <p:nvSpPr>
              <p:cNvPr id="18453" name="Text Box 15"/>
              <p:cNvSpPr txBox="1">
                <a:spLocks noChangeArrowheads="1"/>
              </p:cNvSpPr>
              <p:nvPr/>
            </p:nvSpPr>
            <p:spPr bwMode="auto">
              <a:xfrm>
                <a:off x="2910" y="1372"/>
                <a:ext cx="7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kumimoji="1" sz="4000" b="1">
                    <a:solidFill>
                      <a:schemeClr val="tx1"/>
                    </a:solidFill>
                    <a:latin typeface="Times New Roman" panose="02020603050405020304" pitchFamily="18" charset="0"/>
                    <a:ea typeface="PMingLiU" panose="02020300000000000000" charset="-120"/>
                  </a:defRPr>
                </a:lvl1pPr>
                <a:lvl2pPr marL="742950" indent="-285750" eaLnBrk="0" hangingPunct="0">
                  <a:defRPr kumimoji="1" sz="4000" b="1">
                    <a:solidFill>
                      <a:schemeClr val="tx1"/>
                    </a:solidFill>
                    <a:latin typeface="Times New Roman" panose="02020603050405020304" pitchFamily="18" charset="0"/>
                    <a:ea typeface="PMingLiU" panose="02020300000000000000" charset="-120"/>
                  </a:defRPr>
                </a:lvl2pPr>
                <a:lvl3pPr marL="1143000" indent="-228600" eaLnBrk="0" hangingPunct="0">
                  <a:defRPr kumimoji="1" sz="4000" b="1">
                    <a:solidFill>
                      <a:schemeClr val="tx1"/>
                    </a:solidFill>
                    <a:latin typeface="Times New Roman" panose="02020603050405020304" pitchFamily="18" charset="0"/>
                    <a:ea typeface="PMingLiU" panose="02020300000000000000" charset="-120"/>
                  </a:defRPr>
                </a:lvl3pPr>
                <a:lvl4pPr marL="1600200" indent="-228600" eaLnBrk="0" hangingPunct="0">
                  <a:defRPr kumimoji="1" sz="4000" b="1">
                    <a:solidFill>
                      <a:schemeClr val="tx1"/>
                    </a:solidFill>
                    <a:latin typeface="Times New Roman" panose="02020603050405020304" pitchFamily="18" charset="0"/>
                    <a:ea typeface="PMingLiU" panose="02020300000000000000" charset="-120"/>
                  </a:defRPr>
                </a:lvl4pPr>
                <a:lvl5pPr marL="2057400" indent="-228600" eaLnBrk="0" hangingPunct="0">
                  <a:defRPr kumimoji="1" sz="4000" b="1">
                    <a:solidFill>
                      <a:schemeClr val="tx1"/>
                    </a:solidFill>
                    <a:latin typeface="Times New Roman" panose="02020603050405020304" pitchFamily="18" charset="0"/>
                    <a:ea typeface="PMingLiU" panose="02020300000000000000" charset="-120"/>
                  </a:defRPr>
                </a:lvl5pPr>
                <a:lvl6pPr marL="25146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6pPr>
                <a:lvl7pPr marL="29718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7pPr>
                <a:lvl8pPr marL="34290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8pPr>
                <a:lvl9pPr marL="38862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9pPr>
              </a:lstStyle>
              <a:p>
                <a:pPr eaLnBrk="1" hangingPunct="1">
                  <a:lnSpc>
                    <a:spcPct val="85000"/>
                  </a:lnSpc>
                  <a:spcBef>
                    <a:spcPct val="30000"/>
                  </a:spcBef>
                  <a:buClr>
                    <a:srgbClr val="FB3300"/>
                  </a:buClr>
                  <a:buSzPct val="75000"/>
                  <a:buFont typeface="Wingdings" panose="05000000000000000000" pitchFamily="2" charset="2"/>
                  <a:buNone/>
                </a:pPr>
                <a:r>
                  <a:rPr kumimoji="0" lang="zh-CN" altLang="en-US" sz="2200">
                    <a:solidFill>
                      <a:srgbClr val="000000"/>
                    </a:solidFill>
                    <a:latin typeface="宋体" panose="02010600030101010101" pitchFamily="2" charset="-122"/>
                    <a:ea typeface="宋体" panose="02010600030101010101" pitchFamily="2" charset="-122"/>
                  </a:rPr>
                  <a:t>同时传输</a:t>
                </a:r>
                <a:endParaRPr kumimoji="0" lang="en-US" altLang="zh-CN" sz="2200">
                  <a:solidFill>
                    <a:srgbClr val="000000"/>
                  </a:solidFill>
                  <a:latin typeface="宋体" panose="02010600030101010101" pitchFamily="2" charset="-122"/>
                  <a:ea typeface="宋体" panose="02010600030101010101" pitchFamily="2" charset="-122"/>
                </a:endParaRPr>
              </a:p>
              <a:p>
                <a:pPr eaLnBrk="1" hangingPunct="1">
                  <a:lnSpc>
                    <a:spcPct val="85000"/>
                  </a:lnSpc>
                  <a:spcBef>
                    <a:spcPct val="30000"/>
                  </a:spcBef>
                  <a:buClr>
                    <a:srgbClr val="FB3300"/>
                  </a:buClr>
                  <a:buSzPct val="75000"/>
                  <a:buFont typeface="Wingdings" panose="05000000000000000000" pitchFamily="2" charset="2"/>
                  <a:buNone/>
                </a:pPr>
                <a:r>
                  <a:rPr kumimoji="0" lang="zh-CN" altLang="en-US" sz="2200">
                    <a:solidFill>
                      <a:srgbClr val="000000"/>
                    </a:solidFill>
                    <a:latin typeface="宋体" panose="02010600030101010101" pitchFamily="2" charset="-122"/>
                    <a:ea typeface="宋体" panose="02010600030101010101" pitchFamily="2" charset="-122"/>
                  </a:rPr>
                  <a:t>语音数据</a:t>
                </a:r>
                <a:endParaRPr lang="zh-CN" altLang="en-US" sz="2200">
                  <a:latin typeface="宋体" panose="02010600030101010101" pitchFamily="2" charset="-122"/>
                  <a:ea typeface="宋体" panose="02010600030101010101" pitchFamily="2" charset="-122"/>
                  <a:sym typeface="Wingdings" panose="05000000000000000000" pitchFamily="2" charset="2"/>
                </a:endParaRPr>
              </a:p>
            </p:txBody>
          </p:sp>
          <p:sp>
            <p:nvSpPr>
              <p:cNvPr id="18454" name="Text Box 15"/>
              <p:cNvSpPr txBox="1">
                <a:spLocks noChangeArrowheads="1"/>
              </p:cNvSpPr>
              <p:nvPr/>
            </p:nvSpPr>
            <p:spPr bwMode="auto">
              <a:xfrm>
                <a:off x="3172" y="2242"/>
                <a:ext cx="9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kumimoji="1" sz="4000" b="1">
                    <a:solidFill>
                      <a:schemeClr val="tx1"/>
                    </a:solidFill>
                    <a:latin typeface="Times New Roman" panose="02020603050405020304" pitchFamily="18" charset="0"/>
                    <a:ea typeface="PMingLiU" panose="02020300000000000000" charset="-120"/>
                  </a:defRPr>
                </a:lvl1pPr>
                <a:lvl2pPr marL="742950" indent="-285750" eaLnBrk="0" hangingPunct="0">
                  <a:defRPr kumimoji="1" sz="4000" b="1">
                    <a:solidFill>
                      <a:schemeClr val="tx1"/>
                    </a:solidFill>
                    <a:latin typeface="Times New Roman" panose="02020603050405020304" pitchFamily="18" charset="0"/>
                    <a:ea typeface="PMingLiU" panose="02020300000000000000" charset="-120"/>
                  </a:defRPr>
                </a:lvl2pPr>
                <a:lvl3pPr marL="1143000" indent="-228600" eaLnBrk="0" hangingPunct="0">
                  <a:defRPr kumimoji="1" sz="4000" b="1">
                    <a:solidFill>
                      <a:schemeClr val="tx1"/>
                    </a:solidFill>
                    <a:latin typeface="Times New Roman" panose="02020603050405020304" pitchFamily="18" charset="0"/>
                    <a:ea typeface="PMingLiU" panose="02020300000000000000" charset="-120"/>
                  </a:defRPr>
                </a:lvl3pPr>
                <a:lvl4pPr marL="1600200" indent="-228600" eaLnBrk="0" hangingPunct="0">
                  <a:defRPr kumimoji="1" sz="4000" b="1">
                    <a:solidFill>
                      <a:schemeClr val="tx1"/>
                    </a:solidFill>
                    <a:latin typeface="Times New Roman" panose="02020603050405020304" pitchFamily="18" charset="0"/>
                    <a:ea typeface="PMingLiU" panose="02020300000000000000" charset="-120"/>
                  </a:defRPr>
                </a:lvl4pPr>
                <a:lvl5pPr marL="2057400" indent="-228600" eaLnBrk="0" hangingPunct="0">
                  <a:defRPr kumimoji="1" sz="4000" b="1">
                    <a:solidFill>
                      <a:schemeClr val="tx1"/>
                    </a:solidFill>
                    <a:latin typeface="Times New Roman" panose="02020603050405020304" pitchFamily="18" charset="0"/>
                    <a:ea typeface="PMingLiU" panose="02020300000000000000" charset="-120"/>
                  </a:defRPr>
                </a:lvl5pPr>
                <a:lvl6pPr marL="25146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6pPr>
                <a:lvl7pPr marL="29718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7pPr>
                <a:lvl8pPr marL="34290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8pPr>
                <a:lvl9pPr marL="38862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9pPr>
              </a:lstStyle>
              <a:p>
                <a:pPr eaLnBrk="1" hangingPunct="1">
                  <a:lnSpc>
                    <a:spcPct val="85000"/>
                  </a:lnSpc>
                  <a:spcBef>
                    <a:spcPct val="30000"/>
                  </a:spcBef>
                  <a:buClr>
                    <a:srgbClr val="FB3300"/>
                  </a:buClr>
                  <a:buSzPct val="75000"/>
                  <a:buFont typeface="Wingdings" panose="05000000000000000000" pitchFamily="2" charset="2"/>
                  <a:buNone/>
                </a:pPr>
                <a:r>
                  <a:rPr lang="zh-CN" altLang="en-US" sz="2200">
                    <a:latin typeface="Segoe"/>
                    <a:ea typeface="宋体" panose="02010600030101010101" pitchFamily="2" charset="-122"/>
                    <a:sym typeface="Wingdings" panose="05000000000000000000" pitchFamily="2" charset="2"/>
                  </a:rPr>
                  <a:t>近距离通信</a:t>
                </a:r>
                <a:endParaRPr lang="zh-CN" altLang="en-US" sz="2200">
                  <a:latin typeface="Segoe"/>
                  <a:ea typeface="宋体" panose="02010600030101010101" pitchFamily="2" charset="-122"/>
                  <a:sym typeface="Wingdings" panose="05000000000000000000" pitchFamily="2" charset="2"/>
                </a:endParaRPr>
              </a:p>
            </p:txBody>
          </p:sp>
          <p:sp>
            <p:nvSpPr>
              <p:cNvPr id="18455" name="Text Box 15"/>
              <p:cNvSpPr txBox="1">
                <a:spLocks noChangeArrowheads="1"/>
              </p:cNvSpPr>
              <p:nvPr/>
            </p:nvSpPr>
            <p:spPr bwMode="auto">
              <a:xfrm>
                <a:off x="2868" y="2845"/>
                <a:ext cx="60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kumimoji="1" sz="4000" b="1">
                    <a:solidFill>
                      <a:schemeClr val="tx1"/>
                    </a:solidFill>
                    <a:latin typeface="Times New Roman" panose="02020603050405020304" pitchFamily="18" charset="0"/>
                    <a:ea typeface="PMingLiU" panose="02020300000000000000" charset="-120"/>
                  </a:defRPr>
                </a:lvl1pPr>
                <a:lvl2pPr marL="742950" indent="-285750" eaLnBrk="0" hangingPunct="0">
                  <a:defRPr kumimoji="1" sz="4000" b="1">
                    <a:solidFill>
                      <a:schemeClr val="tx1"/>
                    </a:solidFill>
                    <a:latin typeface="Times New Roman" panose="02020603050405020304" pitchFamily="18" charset="0"/>
                    <a:ea typeface="PMingLiU" panose="02020300000000000000" charset="-120"/>
                  </a:defRPr>
                </a:lvl2pPr>
                <a:lvl3pPr marL="1143000" indent="-228600" eaLnBrk="0" hangingPunct="0">
                  <a:defRPr kumimoji="1" sz="4000" b="1">
                    <a:solidFill>
                      <a:schemeClr val="tx1"/>
                    </a:solidFill>
                    <a:latin typeface="Times New Roman" panose="02020603050405020304" pitchFamily="18" charset="0"/>
                    <a:ea typeface="PMingLiU" panose="02020300000000000000" charset="-120"/>
                  </a:defRPr>
                </a:lvl3pPr>
                <a:lvl4pPr marL="1600200" indent="-228600" eaLnBrk="0" hangingPunct="0">
                  <a:defRPr kumimoji="1" sz="4000" b="1">
                    <a:solidFill>
                      <a:schemeClr val="tx1"/>
                    </a:solidFill>
                    <a:latin typeface="Times New Roman" panose="02020603050405020304" pitchFamily="18" charset="0"/>
                    <a:ea typeface="PMingLiU" panose="02020300000000000000" charset="-120"/>
                  </a:defRPr>
                </a:lvl4pPr>
                <a:lvl5pPr marL="2057400" indent="-228600" eaLnBrk="0" hangingPunct="0">
                  <a:defRPr kumimoji="1" sz="4000" b="1">
                    <a:solidFill>
                      <a:schemeClr val="tx1"/>
                    </a:solidFill>
                    <a:latin typeface="Times New Roman" panose="02020603050405020304" pitchFamily="18" charset="0"/>
                    <a:ea typeface="PMingLiU" panose="02020300000000000000" charset="-120"/>
                  </a:defRPr>
                </a:lvl5pPr>
                <a:lvl6pPr marL="25146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6pPr>
                <a:lvl7pPr marL="29718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7pPr>
                <a:lvl8pPr marL="34290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8pPr>
                <a:lvl9pPr marL="3886200" indent="-228600" algn="ctr" eaLnBrk="0" fontAlgn="base" hangingPunct="0">
                  <a:spcBef>
                    <a:spcPct val="0"/>
                  </a:spcBef>
                  <a:spcAft>
                    <a:spcPct val="0"/>
                  </a:spcAft>
                  <a:defRPr kumimoji="1" sz="4000" b="1">
                    <a:solidFill>
                      <a:schemeClr val="tx1"/>
                    </a:solidFill>
                    <a:latin typeface="Times New Roman" panose="02020603050405020304" pitchFamily="18" charset="0"/>
                    <a:ea typeface="PMingLiU" panose="02020300000000000000" charset="-120"/>
                  </a:defRPr>
                </a:lvl9pPr>
              </a:lstStyle>
              <a:p>
                <a:pPr eaLnBrk="1" hangingPunct="1">
                  <a:lnSpc>
                    <a:spcPct val="85000"/>
                  </a:lnSpc>
                  <a:spcBef>
                    <a:spcPct val="30000"/>
                  </a:spcBef>
                  <a:buClr>
                    <a:srgbClr val="FB3300"/>
                  </a:buClr>
                  <a:buSzPct val="75000"/>
                  <a:buFont typeface="Wingdings" panose="05000000000000000000" pitchFamily="2" charset="2"/>
                  <a:buNone/>
                </a:pPr>
                <a:r>
                  <a:rPr lang="zh-CN" altLang="en-US" sz="2200">
                    <a:latin typeface="Segoe"/>
                    <a:ea typeface="宋体" panose="02010600030101010101" pitchFamily="2" charset="-122"/>
                    <a:sym typeface="Wingdings" panose="05000000000000000000" pitchFamily="2" charset="2"/>
                  </a:rPr>
                  <a:t>功耗低</a:t>
                </a:r>
                <a:endParaRPr lang="en-US" altLang="zh-CN" sz="2200">
                  <a:latin typeface="Segoe"/>
                  <a:ea typeface="宋体" panose="02010600030101010101" pitchFamily="2" charset="-122"/>
                  <a:sym typeface="Wingdings" panose="05000000000000000000" pitchFamily="2" charset="2"/>
                </a:endParaRPr>
              </a:p>
              <a:p>
                <a:pPr eaLnBrk="1" hangingPunct="1">
                  <a:lnSpc>
                    <a:spcPct val="85000"/>
                  </a:lnSpc>
                  <a:spcBef>
                    <a:spcPct val="30000"/>
                  </a:spcBef>
                  <a:buClr>
                    <a:srgbClr val="FB3300"/>
                  </a:buClr>
                  <a:buSzPct val="75000"/>
                  <a:buFont typeface="Wingdings" panose="05000000000000000000" pitchFamily="2" charset="2"/>
                  <a:buNone/>
                </a:pPr>
                <a:r>
                  <a:rPr lang="zh-CN" altLang="en-US" sz="2200">
                    <a:latin typeface="Segoe"/>
                    <a:ea typeface="宋体" panose="02010600030101010101" pitchFamily="2" charset="-122"/>
                    <a:sym typeface="Wingdings" panose="05000000000000000000" pitchFamily="2" charset="2"/>
                  </a:rPr>
                  <a:t>体积小</a:t>
                </a:r>
                <a:endParaRPr lang="zh-CN" altLang="en-US" sz="2200">
                  <a:latin typeface="Segoe"/>
                  <a:ea typeface="宋体" panose="02010600030101010101" pitchFamily="2" charset="-122"/>
                  <a:sym typeface="Wingdings" panose="05000000000000000000" pitchFamily="2" charset="2"/>
                </a:endParaRPr>
              </a:p>
              <a:p>
                <a:pPr eaLnBrk="1" hangingPunct="1">
                  <a:lnSpc>
                    <a:spcPct val="85000"/>
                  </a:lnSpc>
                  <a:spcBef>
                    <a:spcPct val="30000"/>
                  </a:spcBef>
                  <a:buClr>
                    <a:srgbClr val="FB3300"/>
                  </a:buClr>
                  <a:buSzPct val="75000"/>
                  <a:buFont typeface="Wingdings" panose="05000000000000000000" pitchFamily="2" charset="2"/>
                  <a:buNone/>
                </a:pPr>
                <a:r>
                  <a:rPr lang="zh-CN" altLang="en-US" sz="2200">
                    <a:latin typeface="Segoe"/>
                    <a:ea typeface="宋体" panose="02010600030101010101" pitchFamily="2" charset="-122"/>
                    <a:sym typeface="Wingdings" panose="05000000000000000000" pitchFamily="2" charset="2"/>
                  </a:rPr>
                  <a:t>低成本</a:t>
                </a:r>
                <a:endParaRPr lang="zh-CN" altLang="en-US" sz="2200">
                  <a:latin typeface="Segoe"/>
                  <a:ea typeface="宋体" panose="02010600030101010101" pitchFamily="2" charset="-122"/>
                  <a:sym typeface="Wingdings" panose="05000000000000000000" pitchFamily="2" charset="2"/>
                </a:endParaRPr>
              </a:p>
            </p:txBody>
          </p:sp>
        </p:grpSp>
        <p:grpSp>
          <p:nvGrpSpPr>
            <p:cNvPr id="18440" name="Group 60"/>
            <p:cNvGrpSpPr/>
            <p:nvPr/>
          </p:nvGrpSpPr>
          <p:grpSpPr bwMode="auto">
            <a:xfrm>
              <a:off x="3868" y="2545"/>
              <a:ext cx="848" cy="847"/>
              <a:chOff x="2168" y="2098"/>
              <a:chExt cx="848" cy="847"/>
            </a:xfrm>
          </p:grpSpPr>
          <p:pic>
            <p:nvPicPr>
              <p:cNvPr id="1844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 y="2098"/>
                <a:ext cx="848" cy="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Text Box 26"/>
              <p:cNvSpPr>
                <a:spLocks noChangeArrowheads="1"/>
              </p:cNvSpPr>
              <p:nvPr/>
            </p:nvSpPr>
            <p:spPr bwMode="auto">
              <a:xfrm>
                <a:off x="2262" y="2286"/>
                <a:ext cx="60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gn="ctr" eaLnBrk="0">
                  <a:lnSpc>
                    <a:spcPct val="85000"/>
                  </a:lnSpc>
                  <a:spcBef>
                    <a:spcPct val="30000"/>
                  </a:spcBef>
                  <a:buClr>
                    <a:schemeClr val="tx2"/>
                  </a:buClr>
                  <a:buFont typeface="Wingdings" panose="05000000000000000000" pitchFamily="2" charset="2"/>
                  <a:buNone/>
                </a:pPr>
                <a:r>
                  <a:rPr kumimoji="0" lang="zh-CN" altLang="en-US" sz="2400">
                    <a:solidFill>
                      <a:schemeClr val="bg1"/>
                    </a:solidFill>
                    <a:latin typeface="宋体" panose="02010600030101010101" pitchFamily="2" charset="-122"/>
                    <a:sym typeface="Wingdings" panose="05000000000000000000" pitchFamily="2" charset="2"/>
                  </a:rPr>
                  <a:t>蓝牙技术</a:t>
                </a:r>
                <a:endParaRPr kumimoji="0" lang="en-US" altLang="zh-CN" sz="2400">
                  <a:solidFill>
                    <a:schemeClr val="bg1"/>
                  </a:solidFill>
                  <a:latin typeface="宋体" panose="02010600030101010101" pitchFamily="2" charset="-122"/>
                  <a:sym typeface="Wingdings" panose="05000000000000000000" pitchFamily="2" charset="2"/>
                </a:endParaRPr>
              </a:p>
              <a:p>
                <a:pPr algn="ctr" eaLnBrk="0">
                  <a:lnSpc>
                    <a:spcPct val="85000"/>
                  </a:lnSpc>
                  <a:spcBef>
                    <a:spcPct val="30000"/>
                  </a:spcBef>
                  <a:buClr>
                    <a:schemeClr val="tx2"/>
                  </a:buClr>
                  <a:buFont typeface="Wingdings" panose="05000000000000000000" pitchFamily="2" charset="2"/>
                  <a:buNone/>
                </a:pPr>
                <a:r>
                  <a:rPr kumimoji="0" lang="zh-CN" altLang="en-US" sz="2400">
                    <a:solidFill>
                      <a:schemeClr val="bg1"/>
                    </a:solidFill>
                    <a:latin typeface="宋体" panose="02010600030101010101" pitchFamily="2" charset="-122"/>
                    <a:sym typeface="Wingdings" panose="05000000000000000000" pitchFamily="2" charset="2"/>
                  </a:rPr>
                  <a:t>特点</a:t>
                </a:r>
                <a:endParaRPr kumimoji="0" lang="zh-CN" altLang="en-US" sz="2400">
                  <a:solidFill>
                    <a:schemeClr val="bg1"/>
                  </a:solidFill>
                  <a:latin typeface="宋体" panose="02010600030101010101" pitchFamily="2" charset="-122"/>
                  <a:sym typeface="Wingdings" panose="05000000000000000000" pitchFamily="2" charset="2"/>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fontAlgn="auto">
              <a:spcAft>
                <a:spcPts val="0"/>
              </a:spcAft>
            </a:pPr>
            <a:r>
              <a:rPr lang="zh-CN" altLang="en-US" dirty="0"/>
              <a:t>蓝牙的</a:t>
            </a:r>
            <a:r>
              <a:rPr lang="zh-CN" altLang="en-US" dirty="0">
                <a:sym typeface="+mn-ea"/>
              </a:rPr>
              <a:t>应用—场景</a:t>
            </a:r>
            <a:endParaRPr lang="zh-CN" altLang="en-US" dirty="0"/>
          </a:p>
        </p:txBody>
      </p:sp>
      <p:sp>
        <p:nvSpPr>
          <p:cNvPr id="3" name="Rectangle 3"/>
          <p:cNvSpPr>
            <a:spLocks noGrp="1" noChangeArrowheads="1"/>
          </p:cNvSpPr>
          <p:nvPr>
            <p:ph type="body" idx="4294967295"/>
          </p:nvPr>
        </p:nvSpPr>
        <p:spPr>
          <a:xfrm>
            <a:off x="1584747" y="2120751"/>
            <a:ext cx="12144772" cy="3904927"/>
          </a:xfrm>
          <a:prstGeom prst="rect">
            <a:avLst/>
          </a:prstGeom>
        </p:spPr>
        <p:txBody>
          <a:bodyPr/>
          <a:lstStyle/>
          <a:p>
            <a:pPr algn="l" eaLnBrk="1" hangingPunct="1">
              <a:lnSpc>
                <a:spcPct val="150000"/>
              </a:lnSpc>
              <a:buChar char=""/>
            </a:pPr>
            <a:r>
              <a:rPr lang="zh-CN" altLang="en-US" sz="3200" b="1" dirty="0">
                <a:solidFill>
                  <a:schemeClr val="tx1">
                    <a:lumMod val="75000"/>
                    <a:lumOff val="25000"/>
                  </a:schemeClr>
                </a:solidFill>
                <a:latin typeface="+mj-ea"/>
                <a:ea typeface="+mj-ea"/>
              </a:rPr>
              <a:t>蓝牙</a:t>
            </a:r>
            <a:r>
              <a:rPr lang="zh-CN" altLang="en-US" sz="3200" b="1" dirty="0">
                <a:solidFill>
                  <a:schemeClr val="tx1">
                    <a:lumMod val="75000"/>
                    <a:lumOff val="25000"/>
                  </a:schemeClr>
                </a:solidFill>
                <a:latin typeface="+mj-ea"/>
                <a:ea typeface="+mj-ea"/>
                <a:sym typeface="+mn-ea"/>
              </a:rPr>
              <a:t>电缆替代 </a:t>
            </a:r>
            <a:endParaRPr lang="zh-CN" altLang="en-US" sz="3200" b="1" dirty="0">
              <a:solidFill>
                <a:schemeClr val="tx1">
                  <a:lumMod val="75000"/>
                  <a:lumOff val="25000"/>
                </a:schemeClr>
              </a:solidFill>
              <a:latin typeface="+mj-ea"/>
              <a:ea typeface="+mj-ea"/>
            </a:endParaRPr>
          </a:p>
          <a:p>
            <a:pPr algn="l" eaLnBrk="1" hangingPunct="1">
              <a:lnSpc>
                <a:spcPct val="150000"/>
              </a:lnSpc>
              <a:buChar char=""/>
            </a:pPr>
            <a:endParaRPr lang="zh-CN" altLang="en-US" sz="3200" b="1" dirty="0">
              <a:solidFill>
                <a:schemeClr val="tx1">
                  <a:lumMod val="75000"/>
                  <a:lumOff val="25000"/>
                </a:schemeClr>
              </a:solidFill>
              <a:latin typeface="+mj-ea"/>
              <a:ea typeface="+mj-ea"/>
            </a:endParaRPr>
          </a:p>
          <a:p>
            <a:pPr algn="l" eaLnBrk="1" hangingPunct="1">
              <a:lnSpc>
                <a:spcPct val="150000"/>
              </a:lnSpc>
              <a:buChar char=""/>
            </a:pPr>
            <a:r>
              <a:rPr lang="zh-CN" altLang="en-US" sz="3200" b="1" dirty="0">
                <a:solidFill>
                  <a:schemeClr val="tx1">
                    <a:lumMod val="75000"/>
                    <a:lumOff val="25000"/>
                  </a:schemeClr>
                </a:solidFill>
                <a:latin typeface="+mj-ea"/>
                <a:ea typeface="+mj-ea"/>
                <a:sym typeface="+mn-ea"/>
              </a:rPr>
              <a:t> Ad hoc个人网（例如，在会议室范围内连接多个用户）                          </a:t>
            </a:r>
            <a:endParaRPr lang="zh-CN" altLang="en-US" sz="3200" b="1" dirty="0">
              <a:solidFill>
                <a:schemeClr val="tx1">
                  <a:lumMod val="75000"/>
                  <a:lumOff val="25000"/>
                </a:schemeClr>
              </a:solidFill>
              <a:latin typeface="+mj-ea"/>
              <a:ea typeface="+mj-ea"/>
            </a:endParaRPr>
          </a:p>
          <a:p>
            <a:pPr algn="l" eaLnBrk="1" hangingPunct="1">
              <a:lnSpc>
                <a:spcPct val="150000"/>
              </a:lnSpc>
              <a:buChar char=""/>
            </a:pPr>
            <a:endParaRPr lang="zh-CN" altLang="en-US" sz="3200" b="1" dirty="0">
              <a:solidFill>
                <a:schemeClr val="tx1">
                  <a:lumMod val="75000"/>
                  <a:lumOff val="25000"/>
                </a:schemeClr>
              </a:solidFill>
              <a:latin typeface="+mj-ea"/>
              <a:ea typeface="+mj-ea"/>
            </a:endParaRPr>
          </a:p>
          <a:p>
            <a:pPr algn="l" eaLnBrk="1" hangingPunct="1">
              <a:lnSpc>
                <a:spcPct val="150000"/>
              </a:lnSpc>
              <a:buChar char=""/>
            </a:pPr>
            <a:r>
              <a:rPr lang="zh-CN" altLang="en-US" sz="3200" b="1" dirty="0">
                <a:solidFill>
                  <a:schemeClr val="tx1">
                    <a:lumMod val="75000"/>
                    <a:lumOff val="25000"/>
                  </a:schemeClr>
                </a:solidFill>
                <a:latin typeface="+mj-ea"/>
                <a:ea typeface="+mj-ea"/>
                <a:sym typeface="+mn-ea"/>
              </a:rPr>
              <a:t> 蓝牙网关：使蓝牙设备能够接入数据和语音骨干网络</a:t>
            </a:r>
            <a:endParaRPr lang="zh-CN" altLang="en-US" sz="2800" dirty="0">
              <a:solidFill>
                <a:schemeClr val="tx1">
                  <a:lumMod val="65000"/>
                  <a:lumOff val="35000"/>
                </a:schemeClr>
              </a:solidFill>
              <a:latin typeface="+mj-ea"/>
              <a:ea typeface="+mj-ea"/>
            </a:endParaRPr>
          </a:p>
        </p:txBody>
      </p:sp>
      <p:pic>
        <p:nvPicPr>
          <p:cNvPr id="15364" name="Picture 5"/>
          <p:cNvPicPr>
            <a:picLocks noChangeAspect="1"/>
          </p:cNvPicPr>
          <p:nvPr>
            <p:custDataLst>
              <p:tags r:id="rId1"/>
            </p:custDataLst>
          </p:nvPr>
        </p:nvPicPr>
        <p:blipFill>
          <a:blip r:embed="rId2"/>
          <a:stretch>
            <a:fillRect/>
          </a:stretch>
        </p:blipFill>
        <p:spPr>
          <a:xfrm>
            <a:off x="8016875" y="1262380"/>
            <a:ext cx="3615690" cy="2613660"/>
          </a:xfrm>
          <a:prstGeom prst="rect">
            <a:avLst/>
          </a:prstGeom>
          <a:noFill/>
          <a:ln w="19050">
            <a:noFill/>
          </a:ln>
        </p:spPr>
      </p:pic>
      <p:pic>
        <p:nvPicPr>
          <p:cNvPr id="15365" name="Picture 7"/>
          <p:cNvPicPr>
            <a:picLocks noChangeAspect="1"/>
          </p:cNvPicPr>
          <p:nvPr/>
        </p:nvPicPr>
        <p:blipFill>
          <a:blip r:embed="rId3"/>
          <a:stretch>
            <a:fillRect/>
          </a:stretch>
        </p:blipFill>
        <p:spPr>
          <a:xfrm>
            <a:off x="13534390" y="2327910"/>
            <a:ext cx="3801745" cy="2922270"/>
          </a:xfrm>
          <a:prstGeom prst="rect">
            <a:avLst/>
          </a:prstGeom>
          <a:noFill/>
          <a:ln w="19050">
            <a:noFill/>
          </a:ln>
        </p:spPr>
      </p:pic>
      <p:grpSp>
        <p:nvGrpSpPr>
          <p:cNvPr id="10" name="组合 9"/>
          <p:cNvGrpSpPr/>
          <p:nvPr/>
        </p:nvGrpSpPr>
        <p:grpSpPr>
          <a:xfrm>
            <a:off x="5498465" y="6603365"/>
            <a:ext cx="9344660" cy="2517140"/>
            <a:chOff x="2550" y="6838"/>
            <a:chExt cx="9979" cy="2756"/>
          </a:xfrm>
        </p:grpSpPr>
        <p:pic>
          <p:nvPicPr>
            <p:cNvPr id="15366" name="Picture 8"/>
            <p:cNvPicPr>
              <a:picLocks noChangeAspect="1"/>
            </p:cNvPicPr>
            <p:nvPr/>
          </p:nvPicPr>
          <p:blipFill>
            <a:blip r:embed="rId4"/>
            <a:stretch>
              <a:fillRect/>
            </a:stretch>
          </p:blipFill>
          <p:spPr>
            <a:xfrm>
              <a:off x="2550" y="7603"/>
              <a:ext cx="1928" cy="1725"/>
            </a:xfrm>
            <a:prstGeom prst="rect">
              <a:avLst/>
            </a:prstGeom>
            <a:noFill/>
            <a:ln w="19050">
              <a:noFill/>
            </a:ln>
          </p:spPr>
        </p:pic>
        <p:pic>
          <p:nvPicPr>
            <p:cNvPr id="15367" name="Picture 10"/>
            <p:cNvPicPr>
              <a:picLocks noChangeAspect="1"/>
            </p:cNvPicPr>
            <p:nvPr/>
          </p:nvPicPr>
          <p:blipFill>
            <a:blip r:embed="rId5"/>
            <a:stretch>
              <a:fillRect/>
            </a:stretch>
          </p:blipFill>
          <p:spPr>
            <a:xfrm>
              <a:off x="9583" y="7055"/>
              <a:ext cx="2947" cy="2315"/>
            </a:xfrm>
            <a:prstGeom prst="rect">
              <a:avLst/>
            </a:prstGeom>
            <a:noFill/>
            <a:ln w="19050">
              <a:noFill/>
            </a:ln>
          </p:spPr>
        </p:pic>
        <p:pic>
          <p:nvPicPr>
            <p:cNvPr id="15368" name="Picture 11"/>
            <p:cNvPicPr>
              <a:picLocks noChangeAspect="1"/>
            </p:cNvPicPr>
            <p:nvPr/>
          </p:nvPicPr>
          <p:blipFill>
            <a:blip r:embed="rId6"/>
            <a:stretch>
              <a:fillRect/>
            </a:stretch>
          </p:blipFill>
          <p:spPr>
            <a:xfrm>
              <a:off x="4478" y="6838"/>
              <a:ext cx="3402" cy="2757"/>
            </a:xfrm>
            <a:prstGeom prst="rect">
              <a:avLst/>
            </a:prstGeom>
            <a:noFill/>
            <a:ln w="19050">
              <a:noFill/>
            </a:ln>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蓝牙的典型应用</a:t>
            </a:r>
            <a:endParaRPr lang="zh-CN" altLang="en-US" dirty="0"/>
          </a:p>
        </p:txBody>
      </p:sp>
      <p:sp>
        <p:nvSpPr>
          <p:cNvPr id="3" name="Rectangle 3"/>
          <p:cNvSpPr>
            <a:spLocks noGrp="1" noChangeArrowheads="1"/>
          </p:cNvSpPr>
          <p:nvPr>
            <p:ph type="body" idx="4294967295"/>
          </p:nvPr>
        </p:nvSpPr>
        <p:spPr>
          <a:xfrm>
            <a:off x="1584747" y="2120751"/>
            <a:ext cx="12144772" cy="3904927"/>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蓝牙设备</a:t>
            </a:r>
            <a:endParaRPr lang="en-US" altLang="zh-CN"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手机</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耳机</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音响</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鼠标</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娱乐设备等</a:t>
            </a:r>
            <a:endParaRPr lang="en-US" altLang="zh-CN" sz="2800" dirty="0">
              <a:solidFill>
                <a:schemeClr val="tx1">
                  <a:lumMod val="65000"/>
                  <a:lumOff val="3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典型应用</a:t>
            </a:r>
            <a:endParaRPr lang="en-US" altLang="zh-CN"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文件传输</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拨号联网</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无绳电话或内部通信</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耳机等</a:t>
            </a:r>
            <a:endParaRPr lang="zh-CN" altLang="en-US" sz="2800" dirty="0">
              <a:solidFill>
                <a:schemeClr val="tx1">
                  <a:lumMod val="65000"/>
                  <a:lumOff val="35000"/>
                </a:schemeClr>
              </a:solidFill>
              <a:latin typeface="+mj-ea"/>
              <a:ea typeface="+mj-ea"/>
            </a:endParaRPr>
          </a:p>
        </p:txBody>
      </p:sp>
      <p:pic>
        <p:nvPicPr>
          <p:cNvPr id="4" name="Picture 9" descr="b65a073dfc48720cbba1675a"/>
          <p:cNvPicPr>
            <a:picLocks noChangeAspect="1" noChangeArrowheads="1"/>
          </p:cNvPicPr>
          <p:nvPr/>
        </p:nvPicPr>
        <p:blipFill>
          <a:blip r:embed="rId1" cstate="print"/>
          <a:srcRect/>
          <a:stretch>
            <a:fillRect/>
          </a:stretch>
        </p:blipFill>
        <p:spPr bwMode="auto">
          <a:xfrm>
            <a:off x="13322051" y="2704781"/>
            <a:ext cx="4612502" cy="2736865"/>
          </a:xfrm>
          <a:prstGeom prst="rect">
            <a:avLst/>
          </a:prstGeom>
          <a:ln>
            <a:noFill/>
          </a:ln>
          <a:effectLst>
            <a:softEdge rad="112500"/>
          </a:effectLst>
        </p:spPr>
      </p:pic>
      <p:pic>
        <p:nvPicPr>
          <p:cNvPr id="6" name="Picture 5" descr="无线鼠标键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71" y="6004838"/>
            <a:ext cx="7028962" cy="36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9483" y="1382079"/>
            <a:ext cx="4897116" cy="316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蓝牙打印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3117" y="5484759"/>
            <a:ext cx="4209324" cy="42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67209" y="6276869"/>
            <a:ext cx="4882415" cy="3185776"/>
          </a:xfrm>
          <a:prstGeom prst="rect">
            <a:avLst/>
          </a:prstGeom>
        </p:spPr>
      </p:pic>
      <p:pic>
        <p:nvPicPr>
          <p:cNvPr id="9" name="图片 8"/>
          <p:cNvPicPr>
            <a:picLocks noChangeAspect="1"/>
          </p:cNvPicPr>
          <p:nvPr/>
        </p:nvPicPr>
        <p:blipFill>
          <a:blip r:embed="rId6"/>
          <a:stretch>
            <a:fillRect/>
          </a:stretch>
        </p:blipFill>
        <p:spPr>
          <a:xfrm>
            <a:off x="3413914" y="5734540"/>
            <a:ext cx="11373591" cy="3793280"/>
          </a:xfrm>
          <a:prstGeom prst="rect">
            <a:avLst/>
          </a:prstGeom>
        </p:spPr>
      </p:pic>
      <p:pic>
        <p:nvPicPr>
          <p:cNvPr id="10" name="图片 9"/>
          <p:cNvPicPr>
            <a:picLocks noChangeAspect="1"/>
          </p:cNvPicPr>
          <p:nvPr/>
        </p:nvPicPr>
        <p:blipFill>
          <a:blip r:embed="rId7"/>
          <a:stretch>
            <a:fillRect/>
          </a:stretch>
        </p:blipFill>
        <p:spPr>
          <a:xfrm>
            <a:off x="13322300" y="1382395"/>
            <a:ext cx="4714875" cy="562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蓝牙应用</a:t>
            </a:r>
            <a:endParaRPr lang="zh-CN" altLang="en-US" dirty="0"/>
          </a:p>
        </p:txBody>
      </p:sp>
      <p:sp>
        <p:nvSpPr>
          <p:cNvPr id="3" name="Rectangle 3"/>
          <p:cNvSpPr>
            <a:spLocks noGrp="1" noChangeArrowheads="1"/>
          </p:cNvSpPr>
          <p:nvPr>
            <p:ph type="body" idx="4294967295"/>
          </p:nvPr>
        </p:nvSpPr>
        <p:spPr>
          <a:xfrm>
            <a:off x="1656755" y="2068324"/>
            <a:ext cx="10691131" cy="5451678"/>
          </a:xfrm>
          <a:prstGeom prst="rect">
            <a:avLst/>
          </a:prstGeom>
        </p:spPr>
        <p:txBody>
          <a:bodyPr/>
          <a:lstStyle/>
          <a:p>
            <a:pPr eaLnBrk="1" hangingPunct="1">
              <a:lnSpc>
                <a:spcPct val="150000"/>
              </a:lnSpc>
            </a:pPr>
            <a:r>
              <a:rPr lang="en-US" altLang="zh-CN" sz="3200" b="1" dirty="0">
                <a:solidFill>
                  <a:schemeClr val="tx1">
                    <a:lumMod val="75000"/>
                    <a:lumOff val="25000"/>
                  </a:schemeClr>
                </a:solidFill>
                <a:latin typeface="+mj-ea"/>
                <a:ea typeface="+mj-ea"/>
              </a:rPr>
              <a:t>2.4G</a:t>
            </a:r>
            <a:r>
              <a:rPr lang="zh-CN" altLang="en-US" sz="3200" b="1" dirty="0">
                <a:solidFill>
                  <a:schemeClr val="tx1">
                    <a:lumMod val="75000"/>
                    <a:lumOff val="25000"/>
                  </a:schemeClr>
                </a:solidFill>
                <a:latin typeface="+mj-ea"/>
                <a:ea typeface="+mj-ea"/>
              </a:rPr>
              <a:t>鼠标与蓝牙鼠标</a:t>
            </a:r>
            <a:endParaRPr lang="zh-CN" altLang="en-US"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2.4G</a:t>
            </a:r>
            <a:r>
              <a:rPr lang="zh-CN" altLang="en-US" sz="2800" dirty="0">
                <a:solidFill>
                  <a:schemeClr val="tx1">
                    <a:lumMod val="65000"/>
                    <a:lumOff val="35000"/>
                  </a:schemeClr>
                </a:solidFill>
                <a:latin typeface="+mj-ea"/>
                <a:ea typeface="+mj-ea"/>
              </a:rPr>
              <a:t>价格相对较低</a:t>
            </a:r>
            <a:endParaRPr lang="zh-CN" altLang="en-US"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2.4G</a:t>
            </a:r>
            <a:r>
              <a:rPr lang="zh-CN" altLang="en-US" sz="2800" dirty="0">
                <a:solidFill>
                  <a:schemeClr val="tx1">
                    <a:lumMod val="65000"/>
                    <a:lumOff val="35000"/>
                  </a:schemeClr>
                </a:solidFill>
                <a:latin typeface="+mj-ea"/>
                <a:ea typeface="+mj-ea"/>
              </a:rPr>
              <a:t>需要</a:t>
            </a:r>
            <a:r>
              <a:rPr lang="en-US" altLang="zh-CN" sz="2800" dirty="0">
                <a:solidFill>
                  <a:schemeClr val="tx1">
                    <a:lumMod val="65000"/>
                    <a:lumOff val="35000"/>
                  </a:schemeClr>
                </a:solidFill>
                <a:latin typeface="+mj-ea"/>
                <a:ea typeface="+mj-ea"/>
              </a:rPr>
              <a:t>USB</a:t>
            </a:r>
            <a:r>
              <a:rPr lang="zh-CN" altLang="en-US" sz="2800" dirty="0">
                <a:solidFill>
                  <a:schemeClr val="tx1">
                    <a:lumMod val="65000"/>
                    <a:lumOff val="35000"/>
                  </a:schemeClr>
                </a:solidFill>
                <a:latin typeface="+mj-ea"/>
                <a:ea typeface="+mj-ea"/>
              </a:rPr>
              <a:t>接收器</a:t>
            </a:r>
            <a:endParaRPr lang="zh-CN" altLang="en-US"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2.4G</a:t>
            </a:r>
            <a:r>
              <a:rPr lang="zh-CN" altLang="en-US" sz="2800" dirty="0">
                <a:solidFill>
                  <a:schemeClr val="tx1">
                    <a:lumMod val="65000"/>
                    <a:lumOff val="35000"/>
                  </a:schemeClr>
                </a:solidFill>
                <a:latin typeface="+mj-ea"/>
                <a:ea typeface="+mj-ea"/>
              </a:rPr>
              <a:t>比蓝牙更节能 </a:t>
            </a:r>
            <a:endParaRPr lang="zh-CN" altLang="en-US" sz="2800" dirty="0">
              <a:solidFill>
                <a:schemeClr val="tx1">
                  <a:lumMod val="65000"/>
                  <a:lumOff val="3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29563" y="3200871"/>
            <a:ext cx="7424397" cy="5568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747" y="4976908"/>
            <a:ext cx="6582965" cy="493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蓝牙网络的组成及拓扑结构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Rectangle 3"/>
          <p:cNvSpPr>
            <a:spLocks noGrp="1" noChangeArrowheads="1"/>
          </p:cNvSpPr>
          <p:nvPr>
            <p:ph type="body" idx="4294967295"/>
          </p:nvPr>
        </p:nvSpPr>
        <p:spPr>
          <a:xfrm>
            <a:off x="1080691" y="2032248"/>
            <a:ext cx="11221243" cy="4408983"/>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基本联网单元是微微网（</a:t>
            </a:r>
            <a:r>
              <a:rPr lang="en-US" altLang="zh-CN" sz="3200" b="1" dirty="0">
                <a:solidFill>
                  <a:srgbClr val="FF00FF"/>
                </a:solidFill>
                <a:sym typeface="+mn-ea"/>
              </a:rPr>
              <a:t>piconet</a:t>
            </a:r>
            <a:r>
              <a:rPr lang="zh-CN" altLang="en-US" sz="3200" b="1" dirty="0">
                <a:solidFill>
                  <a:srgbClr val="FF00FF"/>
                </a:solidFill>
                <a:sym typeface="+mn-ea"/>
              </a:rPr>
              <a:t>；皮克网</a:t>
            </a:r>
            <a:r>
              <a:rPr lang="zh-CN" altLang="en-US" sz="3200" b="1" dirty="0">
                <a:solidFill>
                  <a:schemeClr val="tx1">
                    <a:lumMod val="75000"/>
                    <a:lumOff val="25000"/>
                  </a:schemeClr>
                </a:solidFill>
                <a:latin typeface="+mj-ea"/>
                <a:ea typeface="+mj-ea"/>
              </a:rPr>
              <a:t>）</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由</a:t>
            </a:r>
            <a:r>
              <a:rPr lang="en-US" altLang="zh-CN" sz="2800" dirty="0">
                <a:solidFill>
                  <a:schemeClr val="tx1">
                    <a:lumMod val="65000"/>
                    <a:lumOff val="35000"/>
                  </a:schemeClr>
                </a:solidFill>
                <a:latin typeface="+mj-ea"/>
                <a:ea typeface="+mj-ea"/>
              </a:rPr>
              <a:t>1</a:t>
            </a:r>
            <a:r>
              <a:rPr lang="zh-CN" altLang="en-US" sz="2800" dirty="0">
                <a:solidFill>
                  <a:schemeClr val="tx1">
                    <a:lumMod val="65000"/>
                    <a:lumOff val="35000"/>
                  </a:schemeClr>
                </a:solidFill>
                <a:latin typeface="+mj-ea"/>
                <a:ea typeface="+mj-ea"/>
              </a:rPr>
              <a:t>台主设备（</a:t>
            </a:r>
            <a:r>
              <a:rPr lang="en-US" altLang="zh-CN" sz="2800" dirty="0">
                <a:solidFill>
                  <a:schemeClr val="tx1">
                    <a:lumMod val="65000"/>
                    <a:lumOff val="35000"/>
                  </a:schemeClr>
                </a:solidFill>
                <a:latin typeface="+mj-ea"/>
                <a:ea typeface="+mj-ea"/>
              </a:rPr>
              <a:t>Master</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+1~7</a:t>
            </a:r>
            <a:r>
              <a:rPr lang="zh-CN" altLang="en-US" sz="2800" dirty="0">
                <a:solidFill>
                  <a:schemeClr val="tx1">
                    <a:lumMod val="65000"/>
                    <a:lumOff val="35000"/>
                  </a:schemeClr>
                </a:solidFill>
                <a:latin typeface="+mj-ea"/>
                <a:ea typeface="+mj-ea"/>
              </a:rPr>
              <a:t>台从设备（</a:t>
            </a:r>
            <a:r>
              <a:rPr lang="en-US" altLang="zh-CN" sz="2800" dirty="0">
                <a:solidFill>
                  <a:schemeClr val="tx1">
                    <a:lumMod val="65000"/>
                    <a:lumOff val="35000"/>
                  </a:schemeClr>
                </a:solidFill>
                <a:latin typeface="+mj-ea"/>
                <a:ea typeface="+mj-ea"/>
              </a:rPr>
              <a:t>Slave</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从设备仅可与主设备通信</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且仅能在主设备授权的时间片内限时通信</a:t>
            </a:r>
            <a:endParaRPr lang="en-US" altLang="zh-CN" sz="3200" dirty="0">
              <a:solidFill>
                <a:schemeClr val="tx1">
                  <a:lumMod val="65000"/>
                  <a:lumOff val="35000"/>
                </a:schemeClr>
              </a:solidFill>
              <a:latin typeface="+mj-ea"/>
              <a:ea typeface="+mj-ea"/>
            </a:endParaRPr>
          </a:p>
        </p:txBody>
      </p:sp>
      <p:pic>
        <p:nvPicPr>
          <p:cNvPr id="6" name="Picture 4" descr="04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2912" y="1611332"/>
            <a:ext cx="6245646" cy="52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a:xfrm>
            <a:off x="11696065" y="7514590"/>
            <a:ext cx="4533265" cy="193802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rgbClr val="FF00FF"/>
                </a:solidFill>
                <a:effectLst/>
                <a:uLnTx/>
                <a:uFillTx/>
                <a:latin typeface="+mn-lt"/>
                <a:ea typeface="+mn-ea"/>
                <a:cs typeface="+mn-cs"/>
              </a:rPr>
              <a:t>主设备单元</a:t>
            </a:r>
            <a:r>
              <a:rPr kumimoji="0" lang="zh-CN" altLang="en-US" sz="2400" b="0" i="0" u="none" strike="noStrike" kern="1200" cap="none" spc="0" normalizeH="0" baseline="0" noProof="0" dirty="0">
                <a:ln>
                  <a:noFill/>
                </a:ln>
                <a:solidFill>
                  <a:schemeClr val="dk1"/>
                </a:solidFill>
                <a:effectLst/>
                <a:uLnTx/>
                <a:uFillTx/>
                <a:latin typeface="+mn-lt"/>
                <a:ea typeface="+mn-ea"/>
                <a:cs typeface="+mn-cs"/>
              </a:rPr>
              <a:t>负责提供时钟同步信号和跳频序列</a:t>
            </a:r>
            <a:endParaRPr kumimoji="0" lang="en-US" altLang="zh-CN" sz="2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endParaRPr kumimoji="0" lang="en-US" altLang="zh-CN" sz="2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在一个微微网内，所有设备使用</a:t>
            </a:r>
            <a:r>
              <a:rPr kumimoji="0" lang="zh-CN" altLang="en-US" sz="2400" b="0" i="0" u="none" strike="noStrike" kern="1200" cap="none" spc="0" normalizeH="0" baseline="0" noProof="0" dirty="0">
                <a:ln>
                  <a:noFill/>
                </a:ln>
                <a:solidFill>
                  <a:srgbClr val="FF00FF"/>
                </a:solidFill>
                <a:effectLst/>
                <a:uLnTx/>
                <a:uFillTx/>
                <a:latin typeface="+mn-lt"/>
                <a:ea typeface="+mn-ea"/>
                <a:cs typeface="+mn-cs"/>
              </a:rPr>
              <a:t>同一跳频序列</a:t>
            </a:r>
            <a:endParaRPr kumimoji="0" lang="zh-CN" altLang="en-US" sz="2400" b="0" i="0" u="none" strike="noStrike" kern="1200" cap="none" spc="0" normalizeH="0" baseline="0" noProof="0" dirty="0">
              <a:ln>
                <a:noFill/>
              </a:ln>
              <a:solidFill>
                <a:srgbClr val="FF00FF"/>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蓝牙网络的组成及拓扑结构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8963" y="2144045"/>
            <a:ext cx="4608785" cy="444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635" y="3173176"/>
            <a:ext cx="3240360" cy="2908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bwMode="auto">
          <a:xfrm>
            <a:off x="2273767" y="7454775"/>
            <a:ext cx="129925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669925" indent="-325755"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accent1"/>
              </a:buClr>
              <a:buSzPct val="65000"/>
              <a:buFont typeface="Wingdings" panose="05000000000000000000" pitchFamily="2" charset="2"/>
              <a:buChar char="n"/>
            </a:pPr>
            <a:r>
              <a:rPr lang="en-US" altLang="zh-CN" sz="3200" dirty="0">
                <a:solidFill>
                  <a:schemeClr val="tx1">
                    <a:lumMod val="75000"/>
                    <a:lumOff val="25000"/>
                  </a:schemeClr>
                </a:solidFill>
                <a:latin typeface="+mj-ea"/>
                <a:ea typeface="+mj-ea"/>
              </a:rPr>
              <a:t>255</a:t>
            </a:r>
            <a:r>
              <a:rPr lang="zh-CN" altLang="en-US" sz="3200" dirty="0">
                <a:solidFill>
                  <a:schemeClr val="tx1">
                    <a:lumMod val="75000"/>
                    <a:lumOff val="25000"/>
                  </a:schemeClr>
                </a:solidFill>
                <a:latin typeface="+mj-ea"/>
                <a:ea typeface="+mj-ea"/>
              </a:rPr>
              <a:t>个非活跃</a:t>
            </a:r>
            <a:r>
              <a:rPr lang="en-US" altLang="zh-CN" sz="3200" dirty="0">
                <a:solidFill>
                  <a:schemeClr val="tx1">
                    <a:lumMod val="75000"/>
                    <a:lumOff val="25000"/>
                  </a:schemeClr>
                </a:solidFill>
                <a:latin typeface="+mj-ea"/>
                <a:ea typeface="+mj-ea"/>
              </a:rPr>
              <a:t>Parked</a:t>
            </a:r>
            <a:r>
              <a:rPr lang="zh-CN" altLang="en-US" sz="3200" dirty="0">
                <a:solidFill>
                  <a:schemeClr val="tx1">
                    <a:lumMod val="75000"/>
                    <a:lumOff val="25000"/>
                  </a:schemeClr>
                </a:solidFill>
                <a:latin typeface="+mj-ea"/>
                <a:ea typeface="+mj-ea"/>
              </a:rPr>
              <a:t>：频率保持一致，但未分配地址</a:t>
            </a:r>
            <a:endParaRPr lang="en-US" altLang="zh-CN" sz="3200" dirty="0">
              <a:solidFill>
                <a:schemeClr val="tx1">
                  <a:lumMod val="75000"/>
                  <a:lumOff val="25000"/>
                </a:schemeClr>
              </a:solidFill>
              <a:latin typeface="+mj-ea"/>
              <a:ea typeface="+mj-ea"/>
            </a:endParaRPr>
          </a:p>
          <a:p>
            <a:pPr eaLnBrk="1" hangingPunct="1">
              <a:lnSpc>
                <a:spcPct val="150000"/>
              </a:lnSpc>
              <a:spcBef>
                <a:spcPct val="20000"/>
              </a:spcBef>
              <a:buClr>
                <a:schemeClr val="accent1"/>
              </a:buClr>
              <a:buSzPct val="65000"/>
              <a:buFont typeface="Wingdings" panose="05000000000000000000" pitchFamily="2" charset="2"/>
              <a:buChar char="n"/>
            </a:pPr>
            <a:r>
              <a:rPr lang="zh-CN" altLang="en-US" sz="3200" dirty="0">
                <a:solidFill>
                  <a:schemeClr val="tx1">
                    <a:lumMod val="75000"/>
                    <a:lumOff val="25000"/>
                  </a:schemeClr>
                </a:solidFill>
                <a:latin typeface="+mj-ea"/>
                <a:ea typeface="+mj-ea"/>
              </a:rPr>
              <a:t>不限数量的</a:t>
            </a:r>
            <a:r>
              <a:rPr lang="en-US" altLang="zh-CN" sz="3200" dirty="0">
                <a:solidFill>
                  <a:schemeClr val="tx1">
                    <a:lumMod val="75000"/>
                    <a:lumOff val="25000"/>
                  </a:schemeClr>
                </a:solidFill>
                <a:latin typeface="+mj-ea"/>
                <a:ea typeface="+mj-ea"/>
              </a:rPr>
              <a:t>Standby</a:t>
            </a:r>
            <a:r>
              <a:rPr lang="zh-CN" altLang="en-US" sz="3200" dirty="0">
                <a:solidFill>
                  <a:schemeClr val="tx1">
                    <a:lumMod val="75000"/>
                    <a:lumOff val="25000"/>
                  </a:schemeClr>
                </a:solidFill>
                <a:latin typeface="+mj-ea"/>
                <a:ea typeface="+mj-ea"/>
              </a:rPr>
              <a:t>：未连接，但每隔</a:t>
            </a:r>
            <a:r>
              <a:rPr lang="en-US" altLang="zh-CN" sz="3200" dirty="0">
                <a:solidFill>
                  <a:schemeClr val="tx1">
                    <a:lumMod val="75000"/>
                    <a:lumOff val="25000"/>
                  </a:schemeClr>
                </a:solidFill>
                <a:latin typeface="+mj-ea"/>
                <a:ea typeface="+mj-ea"/>
              </a:rPr>
              <a:t>1.28</a:t>
            </a:r>
            <a:r>
              <a:rPr lang="zh-CN" altLang="en-US" sz="3200" dirty="0">
                <a:solidFill>
                  <a:schemeClr val="tx1">
                    <a:lumMod val="75000"/>
                    <a:lumOff val="25000"/>
                  </a:schemeClr>
                </a:solidFill>
                <a:latin typeface="+mj-ea"/>
                <a:ea typeface="+mj-ea"/>
              </a:rPr>
              <a:t>秒周期性地</a:t>
            </a:r>
            <a:r>
              <a:rPr lang="en-US" altLang="zh-CN" sz="3200" dirty="0">
                <a:solidFill>
                  <a:schemeClr val="tx1">
                    <a:lumMod val="75000"/>
                    <a:lumOff val="25000"/>
                  </a:schemeClr>
                </a:solidFill>
                <a:latin typeface="+mj-ea"/>
                <a:ea typeface="+mj-ea"/>
              </a:rPr>
              <a:t>"</a:t>
            </a:r>
            <a:r>
              <a:rPr lang="zh-CN" altLang="en-US" sz="3200" dirty="0">
                <a:solidFill>
                  <a:schemeClr val="tx1">
                    <a:lumMod val="75000"/>
                    <a:lumOff val="25000"/>
                  </a:schemeClr>
                </a:solidFill>
                <a:latin typeface="+mj-ea"/>
                <a:ea typeface="+mj-ea"/>
              </a:rPr>
              <a:t>监听</a:t>
            </a:r>
            <a:r>
              <a:rPr lang="en-US" altLang="zh-CN" sz="3200" dirty="0">
                <a:solidFill>
                  <a:schemeClr val="tx1">
                    <a:lumMod val="75000"/>
                    <a:lumOff val="25000"/>
                  </a:schemeClr>
                </a:solidFill>
                <a:latin typeface="+mj-ea"/>
                <a:ea typeface="+mj-ea"/>
              </a:rPr>
              <a:t>"</a:t>
            </a:r>
            <a:r>
              <a:rPr lang="zh-CN" altLang="en-US" sz="3200" dirty="0">
                <a:solidFill>
                  <a:schemeClr val="tx1">
                    <a:lumMod val="75000"/>
                    <a:lumOff val="25000"/>
                  </a:schemeClr>
                </a:solidFill>
                <a:latin typeface="+mj-ea"/>
                <a:ea typeface="+mj-ea"/>
              </a:rPr>
              <a:t>信息</a:t>
            </a:r>
            <a:endParaRPr lang="en-US" altLang="zh-CN" sz="3200" dirty="0">
              <a:solidFill>
                <a:schemeClr val="tx1">
                  <a:lumMod val="75000"/>
                  <a:lumOff val="25000"/>
                </a:schemeClr>
              </a:solidFill>
              <a:latin typeface="+mj-ea"/>
              <a:ea typeface="+mj-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蓝牙网络的组成及拓扑结构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296715" y="1436985"/>
            <a:ext cx="12529392" cy="3224129"/>
          </a:xfrm>
          <a:prstGeom prst="rect">
            <a:avLst/>
          </a:prstGeom>
        </p:spPr>
        <p:txBody>
          <a:bodyPr/>
          <a:lstStyle/>
          <a:p>
            <a:pPr eaLnBrk="1" hangingPunct="1">
              <a:lnSpc>
                <a:spcPct val="150000"/>
              </a:lnSpc>
              <a:defRPr/>
            </a:pPr>
            <a:r>
              <a:rPr lang="zh-CN" altLang="en-US" sz="3200" b="1" dirty="0">
                <a:solidFill>
                  <a:schemeClr val="tx1">
                    <a:lumMod val="75000"/>
                    <a:lumOff val="25000"/>
                  </a:schemeClr>
                </a:solidFill>
                <a:latin typeface="+mj-ea"/>
                <a:ea typeface="+mj-ea"/>
              </a:rPr>
              <a:t>散布式网络（</a:t>
            </a:r>
            <a:r>
              <a:rPr lang="en-US" altLang="zh-CN" sz="3200" b="1" dirty="0" err="1">
                <a:solidFill>
                  <a:schemeClr val="tx1">
                    <a:lumMod val="75000"/>
                    <a:lumOff val="25000"/>
                  </a:schemeClr>
                </a:solidFill>
                <a:latin typeface="+mj-ea"/>
                <a:ea typeface="+mj-ea"/>
              </a:rPr>
              <a:t>Scatternet</a:t>
            </a:r>
            <a:r>
              <a:rPr lang="zh-CN" altLang="en-US" sz="3200" b="1" dirty="0">
                <a:solidFill>
                  <a:schemeClr val="tx1">
                    <a:lumMod val="75000"/>
                    <a:lumOff val="25000"/>
                  </a:schemeClr>
                </a:solidFill>
                <a:latin typeface="+mj-ea"/>
                <a:ea typeface="+mj-ea"/>
              </a:rPr>
              <a:t>）</a:t>
            </a:r>
            <a:endParaRPr lang="zh-CN" altLang="en-US" sz="3200" b="1" dirty="0">
              <a:solidFill>
                <a:schemeClr val="tx1">
                  <a:lumMod val="75000"/>
                  <a:lumOff val="25000"/>
                </a:schemeClr>
              </a:solidFill>
              <a:latin typeface="+mj-ea"/>
              <a:ea typeface="+mj-ea"/>
            </a:endParaRPr>
          </a:p>
          <a:p>
            <a:pPr lvl="1" algn="l">
              <a:lnSpc>
                <a:spcPct val="150000"/>
              </a:lnSpc>
              <a:defRPr/>
            </a:pPr>
            <a:r>
              <a:rPr lang="zh-CN" altLang="en-US" sz="2800" dirty="0">
                <a:solidFill>
                  <a:schemeClr val="tx1">
                    <a:lumMod val="65000"/>
                    <a:lumOff val="35000"/>
                  </a:schemeClr>
                </a:solidFill>
                <a:latin typeface="+mj-ea"/>
                <a:ea typeface="+mj-ea"/>
              </a:rPr>
              <a:t>一个微微网中的某一设备也在另一微微网中作为组成部分存在，</a:t>
            </a:r>
            <a:r>
              <a:rPr lang="zh-CN" altLang="en-US" sz="2800" dirty="0">
                <a:solidFill>
                  <a:schemeClr val="tx1">
                    <a:lumMod val="65000"/>
                    <a:lumOff val="35000"/>
                  </a:schemeClr>
                </a:solidFill>
                <a:latin typeface="+mj-ea"/>
                <a:ea typeface="+mj-ea"/>
                <a:sym typeface="+mn-ea"/>
              </a:rPr>
              <a:t>并在每个微微网中起主设备或者从设备的角色。</a:t>
            </a:r>
            <a:endParaRPr lang="zh-CN" altLang="en-US" sz="2800" dirty="0">
              <a:solidFill>
                <a:schemeClr val="tx1">
                  <a:lumMod val="65000"/>
                  <a:lumOff val="35000"/>
                </a:schemeClr>
              </a:solidFill>
              <a:latin typeface="+mj-ea"/>
              <a:ea typeface="+mj-ea"/>
            </a:endParaRPr>
          </a:p>
          <a:p>
            <a:pPr algn="l" eaLnBrk="1" hangingPunct="1">
              <a:lnSpc>
                <a:spcPct val="150000"/>
              </a:lnSpc>
              <a:defRPr/>
            </a:pPr>
            <a:r>
              <a:rPr lang="zh-CN" altLang="en-US" sz="3200" b="1" dirty="0">
                <a:solidFill>
                  <a:schemeClr val="tx1">
                    <a:lumMod val="75000"/>
                    <a:lumOff val="25000"/>
                  </a:schemeClr>
                </a:solidFill>
                <a:latin typeface="+mj-ea"/>
                <a:ea typeface="+mj-ea"/>
              </a:rPr>
              <a:t>微微网与散布式网络的关系</a:t>
            </a:r>
            <a:endParaRPr lang="zh-CN" altLang="en-US" sz="3200" b="1" dirty="0">
              <a:solidFill>
                <a:schemeClr val="tx1">
                  <a:lumMod val="75000"/>
                  <a:lumOff val="25000"/>
                </a:schemeClr>
              </a:solidFill>
              <a:latin typeface="+mj-ea"/>
              <a:ea typeface="+mj-ea"/>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05246" y="5258513"/>
            <a:ext cx="6924701" cy="371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91" name="组合 29"/>
          <p:cNvGrpSpPr/>
          <p:nvPr/>
        </p:nvGrpSpPr>
        <p:grpSpPr>
          <a:xfrm>
            <a:off x="1757680" y="4801870"/>
            <a:ext cx="6553200" cy="3464560"/>
            <a:chOff x="1616075" y="2638425"/>
            <a:chExt cx="5329238" cy="3152775"/>
          </a:xfrm>
        </p:grpSpPr>
        <p:sp>
          <p:nvSpPr>
            <p:cNvPr id="16399" name="Oval 4"/>
            <p:cNvSpPr/>
            <p:nvPr/>
          </p:nvSpPr>
          <p:spPr>
            <a:xfrm>
              <a:off x="1616075" y="2935287"/>
              <a:ext cx="2960688" cy="2855913"/>
            </a:xfrm>
            <a:prstGeom prst="ellipse">
              <a:avLst/>
            </a:prstGeom>
            <a:solidFill>
              <a:srgbClr val="FFFF99"/>
            </a:solidFill>
            <a:ln w="9525" cap="flat" cmpd="sng">
              <a:solidFill>
                <a:schemeClr val="tx2"/>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16400" name="Oval 5"/>
            <p:cNvSpPr/>
            <p:nvPr/>
          </p:nvSpPr>
          <p:spPr>
            <a:xfrm>
              <a:off x="3984625" y="2935287"/>
              <a:ext cx="2960688" cy="2855913"/>
            </a:xfrm>
            <a:prstGeom prst="ellipse">
              <a:avLst/>
            </a:prstGeom>
            <a:solidFill>
              <a:srgbClr val="CCECFF">
                <a:alpha val="38823"/>
              </a:srgbClr>
            </a:solidFill>
            <a:ln w="9525" cap="flat" cmpd="sng">
              <a:solidFill>
                <a:schemeClr val="tx2"/>
              </a:solidFill>
              <a:prstDash val="dash"/>
              <a:headEnd type="none" w="med" len="med"/>
              <a:tailEnd type="none" w="med" len="med"/>
            </a:ln>
          </p:spPr>
          <p:txBody>
            <a:bodyPr wrap="none" anchor="ctr"/>
            <a:lstStyle/>
            <a:p>
              <a:endParaRPr lang="zh-CN" altLang="en-US" dirty="0">
                <a:latin typeface="Arial" panose="020B0604020202020204" pitchFamily="34" charset="0"/>
              </a:endParaRPr>
            </a:p>
          </p:txBody>
        </p:sp>
        <p:sp>
          <p:nvSpPr>
            <p:cNvPr id="16401" name="Oval 6"/>
            <p:cNvSpPr/>
            <p:nvPr/>
          </p:nvSpPr>
          <p:spPr>
            <a:xfrm>
              <a:off x="2919413" y="3163887"/>
              <a:ext cx="474662" cy="458788"/>
            </a:xfrm>
            <a:prstGeom prst="ellipse">
              <a:avLst/>
            </a:prstGeom>
            <a:solidFill>
              <a:srgbClr val="FF99FF"/>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M</a:t>
              </a:r>
              <a:endParaRPr lang="en-US" altLang="zh-CN" sz="2400" dirty="0">
                <a:solidFill>
                  <a:srgbClr val="FF0000"/>
                </a:solidFill>
                <a:latin typeface="Arial" panose="020B0604020202020204" pitchFamily="34" charset="0"/>
                <a:ea typeface="黑体" panose="02010600030101010101" charset="-122"/>
              </a:endParaRPr>
            </a:p>
          </p:txBody>
        </p:sp>
        <p:sp>
          <p:nvSpPr>
            <p:cNvPr id="16402" name="Oval 7"/>
            <p:cNvSpPr/>
            <p:nvPr/>
          </p:nvSpPr>
          <p:spPr>
            <a:xfrm>
              <a:off x="6235700" y="4078287"/>
              <a:ext cx="474663" cy="458788"/>
            </a:xfrm>
            <a:prstGeom prst="ellipse">
              <a:avLst/>
            </a:prstGeom>
            <a:solidFill>
              <a:srgbClr val="FF99FF"/>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M</a:t>
              </a:r>
              <a:endParaRPr lang="en-US" altLang="zh-CN" sz="2400" dirty="0">
                <a:solidFill>
                  <a:srgbClr val="FF0000"/>
                </a:solidFill>
                <a:latin typeface="Arial" panose="020B0604020202020204" pitchFamily="34" charset="0"/>
                <a:ea typeface="黑体" panose="02010600030101010101" charset="-122"/>
              </a:endParaRPr>
            </a:p>
          </p:txBody>
        </p:sp>
        <p:sp>
          <p:nvSpPr>
            <p:cNvPr id="16403" name="Oval 8"/>
            <p:cNvSpPr/>
            <p:nvPr/>
          </p:nvSpPr>
          <p:spPr>
            <a:xfrm>
              <a:off x="1854200" y="4421187"/>
              <a:ext cx="474663" cy="458788"/>
            </a:xfrm>
            <a:prstGeom prst="ellipse">
              <a:avLst/>
            </a:prstGeom>
            <a:solidFill>
              <a:srgbClr val="99FF33"/>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S</a:t>
              </a:r>
              <a:endParaRPr lang="en-US" altLang="zh-CN" sz="2400" dirty="0">
                <a:solidFill>
                  <a:srgbClr val="FF0000"/>
                </a:solidFill>
                <a:latin typeface="Arial" panose="020B0604020202020204" pitchFamily="34" charset="0"/>
                <a:ea typeface="黑体" panose="02010600030101010101" charset="-122"/>
              </a:endParaRPr>
            </a:p>
          </p:txBody>
        </p:sp>
        <p:sp>
          <p:nvSpPr>
            <p:cNvPr id="16404" name="Oval 9"/>
            <p:cNvSpPr/>
            <p:nvPr/>
          </p:nvSpPr>
          <p:spPr>
            <a:xfrm>
              <a:off x="2090738" y="3506787"/>
              <a:ext cx="476250" cy="458788"/>
            </a:xfrm>
            <a:prstGeom prst="ellipse">
              <a:avLst/>
            </a:prstGeom>
            <a:solidFill>
              <a:srgbClr val="99FF33"/>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S</a:t>
              </a:r>
              <a:endParaRPr lang="en-US" altLang="zh-CN" sz="2400" dirty="0">
                <a:solidFill>
                  <a:srgbClr val="FF0000"/>
                </a:solidFill>
                <a:latin typeface="Arial" panose="020B0604020202020204" pitchFamily="34" charset="0"/>
                <a:ea typeface="黑体" panose="02010600030101010101" charset="-122"/>
              </a:endParaRPr>
            </a:p>
          </p:txBody>
        </p:sp>
        <p:sp>
          <p:nvSpPr>
            <p:cNvPr id="16405" name="Oval 10"/>
            <p:cNvSpPr/>
            <p:nvPr/>
          </p:nvSpPr>
          <p:spPr>
            <a:xfrm>
              <a:off x="4932363" y="4876800"/>
              <a:ext cx="474662" cy="458787"/>
            </a:xfrm>
            <a:prstGeom prst="ellipse">
              <a:avLst/>
            </a:prstGeom>
            <a:solidFill>
              <a:srgbClr val="CCCC00"/>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P</a:t>
              </a:r>
              <a:endParaRPr lang="en-US" altLang="zh-CN" sz="2400" dirty="0">
                <a:solidFill>
                  <a:srgbClr val="FF0000"/>
                </a:solidFill>
                <a:latin typeface="Arial" panose="020B0604020202020204" pitchFamily="34" charset="0"/>
                <a:ea typeface="黑体" panose="02010600030101010101" charset="-122"/>
              </a:endParaRPr>
            </a:p>
          </p:txBody>
        </p:sp>
        <p:sp>
          <p:nvSpPr>
            <p:cNvPr id="16406" name="Oval 11"/>
            <p:cNvSpPr/>
            <p:nvPr/>
          </p:nvSpPr>
          <p:spPr>
            <a:xfrm>
              <a:off x="4038600" y="4038600"/>
              <a:ext cx="476250" cy="458787"/>
            </a:xfrm>
            <a:prstGeom prst="ellipse">
              <a:avLst/>
            </a:prstGeom>
            <a:solidFill>
              <a:srgbClr val="99FF33"/>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S</a:t>
              </a:r>
              <a:endParaRPr lang="en-US" altLang="zh-CN" sz="2400" dirty="0">
                <a:solidFill>
                  <a:srgbClr val="FF0000"/>
                </a:solidFill>
                <a:latin typeface="Arial" panose="020B0604020202020204" pitchFamily="34" charset="0"/>
                <a:ea typeface="黑体" panose="02010600030101010101" charset="-122"/>
              </a:endParaRPr>
            </a:p>
          </p:txBody>
        </p:sp>
        <p:sp>
          <p:nvSpPr>
            <p:cNvPr id="16407" name="Oval 12"/>
            <p:cNvSpPr/>
            <p:nvPr/>
          </p:nvSpPr>
          <p:spPr>
            <a:xfrm>
              <a:off x="3390900" y="4876800"/>
              <a:ext cx="476250" cy="458787"/>
            </a:xfrm>
            <a:prstGeom prst="ellipse">
              <a:avLst/>
            </a:prstGeom>
            <a:solidFill>
              <a:srgbClr val="99FF33"/>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S</a:t>
              </a:r>
              <a:endParaRPr lang="en-US" altLang="zh-CN" sz="2400" dirty="0">
                <a:solidFill>
                  <a:srgbClr val="FF0000"/>
                </a:solidFill>
                <a:latin typeface="Arial" panose="020B0604020202020204" pitchFamily="34" charset="0"/>
                <a:ea typeface="黑体" panose="02010600030101010101" charset="-122"/>
              </a:endParaRPr>
            </a:p>
          </p:txBody>
        </p:sp>
        <p:sp>
          <p:nvSpPr>
            <p:cNvPr id="16408" name="Oval 13"/>
            <p:cNvSpPr/>
            <p:nvPr/>
          </p:nvSpPr>
          <p:spPr>
            <a:xfrm>
              <a:off x="2560638" y="5106987"/>
              <a:ext cx="476250" cy="457200"/>
            </a:xfrm>
            <a:prstGeom prst="ellipse">
              <a:avLst/>
            </a:prstGeom>
            <a:solidFill>
              <a:srgbClr val="99FF33"/>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S</a:t>
              </a:r>
              <a:endParaRPr lang="en-US" altLang="zh-CN" sz="2400" dirty="0">
                <a:solidFill>
                  <a:srgbClr val="FF0000"/>
                </a:solidFill>
                <a:latin typeface="Arial" panose="020B0604020202020204" pitchFamily="34" charset="0"/>
                <a:ea typeface="黑体" panose="02010600030101010101" charset="-122"/>
              </a:endParaRPr>
            </a:p>
          </p:txBody>
        </p:sp>
        <p:sp>
          <p:nvSpPr>
            <p:cNvPr id="16409" name="Oval 14"/>
            <p:cNvSpPr/>
            <p:nvPr/>
          </p:nvSpPr>
          <p:spPr>
            <a:xfrm>
              <a:off x="5759450" y="4992687"/>
              <a:ext cx="476250" cy="458788"/>
            </a:xfrm>
            <a:prstGeom prst="ellipse">
              <a:avLst/>
            </a:prstGeom>
            <a:solidFill>
              <a:srgbClr val="99FF33"/>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S</a:t>
              </a:r>
              <a:endParaRPr lang="en-US" altLang="zh-CN" sz="2400" dirty="0">
                <a:solidFill>
                  <a:srgbClr val="FF0000"/>
                </a:solidFill>
                <a:latin typeface="Arial" panose="020B0604020202020204" pitchFamily="34" charset="0"/>
                <a:ea typeface="黑体" panose="02010600030101010101" charset="-122"/>
              </a:endParaRPr>
            </a:p>
          </p:txBody>
        </p:sp>
        <p:sp>
          <p:nvSpPr>
            <p:cNvPr id="16410" name="Oval 15"/>
            <p:cNvSpPr/>
            <p:nvPr/>
          </p:nvSpPr>
          <p:spPr>
            <a:xfrm>
              <a:off x="5407025" y="3506787"/>
              <a:ext cx="476250" cy="458788"/>
            </a:xfrm>
            <a:prstGeom prst="ellipse">
              <a:avLst/>
            </a:prstGeom>
            <a:solidFill>
              <a:srgbClr val="99FF33"/>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S</a:t>
              </a:r>
              <a:endParaRPr lang="en-US" altLang="zh-CN" sz="2400" dirty="0">
                <a:solidFill>
                  <a:srgbClr val="FF0000"/>
                </a:solidFill>
                <a:latin typeface="Arial" panose="020B0604020202020204" pitchFamily="34" charset="0"/>
                <a:ea typeface="黑体" panose="02010600030101010101" charset="-122"/>
              </a:endParaRPr>
            </a:p>
          </p:txBody>
        </p:sp>
        <p:sp>
          <p:nvSpPr>
            <p:cNvPr id="16411" name="Oval 16"/>
            <p:cNvSpPr/>
            <p:nvPr/>
          </p:nvSpPr>
          <p:spPr>
            <a:xfrm>
              <a:off x="3390900" y="3733800"/>
              <a:ext cx="476250" cy="458787"/>
            </a:xfrm>
            <a:prstGeom prst="ellipse">
              <a:avLst/>
            </a:prstGeom>
            <a:solidFill>
              <a:srgbClr val="CCCC00"/>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P</a:t>
              </a:r>
              <a:endParaRPr lang="en-US" altLang="zh-CN" sz="2400" dirty="0">
                <a:solidFill>
                  <a:srgbClr val="FF0000"/>
                </a:solidFill>
                <a:latin typeface="Arial" panose="020B0604020202020204" pitchFamily="34" charset="0"/>
                <a:ea typeface="黑体" panose="02010600030101010101" charset="-122"/>
              </a:endParaRPr>
            </a:p>
          </p:txBody>
        </p:sp>
        <p:sp>
          <p:nvSpPr>
            <p:cNvPr id="20" name="Text Box 17"/>
            <p:cNvSpPr txBox="1">
              <a:spLocks noChangeArrowheads="1"/>
            </p:cNvSpPr>
            <p:nvPr/>
          </p:nvSpPr>
          <p:spPr bwMode="auto">
            <a:xfrm>
              <a:off x="4724400" y="4038600"/>
              <a:ext cx="1352550" cy="418945"/>
            </a:xfrm>
            <a:prstGeom prst="rect">
              <a:avLst/>
            </a:prstGeom>
            <a:noFill/>
            <a:ln w="9525">
              <a:noFill/>
              <a:miter lim="800000"/>
            </a:ln>
            <a:effectLst/>
          </p:spPr>
          <p:txBody>
            <a:bodyPr wrap="square">
              <a:spAutoFit/>
            </a:bodyPr>
            <a:lstStyle/>
            <a:p>
              <a:pPr marR="0" defTabSz="914400">
                <a:buClrTx/>
                <a:buSzTx/>
                <a:buFontTx/>
                <a:defRPr/>
              </a:pPr>
              <a:r>
                <a:rPr kumimoji="0" lang="zh-CN" altLang="en-US" sz="2400" kern="1200" cap="none" spc="0" normalizeH="0" baseline="0" noProof="0" dirty="0">
                  <a:solidFill>
                    <a:schemeClr val="tx2">
                      <a:lumMod val="50000"/>
                    </a:schemeClr>
                  </a:solidFill>
                  <a:latin typeface="Arial" panose="020B0604020202020204" pitchFamily="34" charset="0"/>
                  <a:ea typeface="黑体" panose="02010600030101010101" charset="-122"/>
                  <a:cs typeface="+mn-cs"/>
                </a:rPr>
                <a:t>微微网 </a:t>
              </a:r>
              <a:r>
                <a:rPr kumimoji="0" lang="en-US" altLang="zh-CN" sz="2400" kern="1200" cap="none" spc="0" normalizeH="0" baseline="0" noProof="0" dirty="0">
                  <a:solidFill>
                    <a:schemeClr val="tx2">
                      <a:lumMod val="50000"/>
                    </a:schemeClr>
                  </a:solidFill>
                  <a:latin typeface="Arial" panose="020B0604020202020204" pitchFamily="34" charset="0"/>
                  <a:ea typeface="黑体" panose="02010600030101010101" charset="-122"/>
                  <a:cs typeface="+mn-cs"/>
                </a:rPr>
                <a:t>2</a:t>
              </a:r>
              <a:endParaRPr kumimoji="0" lang="en-US" altLang="zh-CN" sz="2400" kern="1200" cap="none" spc="0" normalizeH="0" baseline="0" noProof="0" dirty="0">
                <a:solidFill>
                  <a:schemeClr val="tx2">
                    <a:lumMod val="50000"/>
                  </a:schemeClr>
                </a:solidFill>
                <a:latin typeface="Arial" panose="020B0604020202020204" pitchFamily="34" charset="0"/>
                <a:ea typeface="黑体" panose="02010600030101010101" charset="-122"/>
                <a:cs typeface="+mn-cs"/>
              </a:endParaRPr>
            </a:p>
          </p:txBody>
        </p:sp>
        <p:sp>
          <p:nvSpPr>
            <p:cNvPr id="16413" name="AutoShape 19"/>
            <p:cNvSpPr/>
            <p:nvPr/>
          </p:nvSpPr>
          <p:spPr>
            <a:xfrm rot="-5400000">
              <a:off x="4059238" y="1033462"/>
              <a:ext cx="344487" cy="3554413"/>
            </a:xfrm>
            <a:prstGeom prst="rightBrace">
              <a:avLst>
                <a:gd name="adj1" fmla="val 85983"/>
                <a:gd name="adj2" fmla="val 50000"/>
              </a:avLst>
            </a:prstGeom>
            <a:noFill/>
            <a:ln w="19050" cap="flat" cmpd="sng">
              <a:solidFill>
                <a:schemeClr val="tx2"/>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3" name="Text Box 20"/>
            <p:cNvSpPr txBox="1">
              <a:spLocks noChangeArrowheads="1"/>
            </p:cNvSpPr>
            <p:nvPr/>
          </p:nvSpPr>
          <p:spPr bwMode="auto">
            <a:xfrm>
              <a:off x="2325688" y="4103688"/>
              <a:ext cx="1365250" cy="418945"/>
            </a:xfrm>
            <a:prstGeom prst="rect">
              <a:avLst/>
            </a:prstGeom>
            <a:noFill/>
            <a:ln w="9525">
              <a:noFill/>
              <a:miter lim="800000"/>
            </a:ln>
            <a:effectLst/>
          </p:spPr>
          <p:txBody>
            <a:bodyPr wrap="square">
              <a:spAutoFit/>
            </a:bodyPr>
            <a:lstStyle/>
            <a:p>
              <a:pPr marR="0" defTabSz="914400">
                <a:buClrTx/>
                <a:buSzTx/>
                <a:buFontTx/>
                <a:defRPr/>
              </a:pPr>
              <a:r>
                <a:rPr kumimoji="0" lang="zh-CN" altLang="en-US" sz="2400" kern="1200" cap="none" spc="0" normalizeH="0" baseline="0" noProof="0" dirty="0">
                  <a:solidFill>
                    <a:schemeClr val="tx2">
                      <a:lumMod val="50000"/>
                    </a:schemeClr>
                  </a:solidFill>
                  <a:latin typeface="Arial" panose="020B0604020202020204" pitchFamily="34" charset="0"/>
                  <a:ea typeface="黑体" panose="02010600030101010101" charset="-122"/>
                  <a:cs typeface="+mn-cs"/>
                </a:rPr>
                <a:t>微微网 </a:t>
              </a:r>
              <a:r>
                <a:rPr kumimoji="0" lang="en-US" altLang="zh-CN" sz="2400" kern="1200" cap="none" spc="0" normalizeH="0" baseline="0" noProof="0" dirty="0">
                  <a:solidFill>
                    <a:schemeClr val="tx2">
                      <a:lumMod val="50000"/>
                    </a:schemeClr>
                  </a:solidFill>
                  <a:latin typeface="Arial" panose="020B0604020202020204" pitchFamily="34" charset="0"/>
                  <a:ea typeface="黑体" panose="02010600030101010101" charset="-122"/>
                  <a:cs typeface="+mn-cs"/>
                </a:rPr>
                <a:t>1</a:t>
              </a:r>
              <a:endParaRPr kumimoji="0" lang="en-US" altLang="zh-CN" sz="2400" kern="1200" cap="none" spc="0" normalizeH="0" baseline="0" noProof="0" dirty="0">
                <a:solidFill>
                  <a:schemeClr val="tx2">
                    <a:lumMod val="50000"/>
                  </a:schemeClr>
                </a:solidFill>
                <a:latin typeface="Arial" panose="020B0604020202020204" pitchFamily="34" charset="0"/>
                <a:ea typeface="黑体" panose="02010600030101010101" charset="-122"/>
                <a:cs typeface="+mn-cs"/>
              </a:endParaRPr>
            </a:p>
          </p:txBody>
        </p:sp>
      </p:grpSp>
      <p:grpSp>
        <p:nvGrpSpPr>
          <p:cNvPr id="2" name="组合 1"/>
          <p:cNvGrpSpPr/>
          <p:nvPr/>
        </p:nvGrpSpPr>
        <p:grpSpPr>
          <a:xfrm>
            <a:off x="1296670" y="8514080"/>
            <a:ext cx="7934325" cy="458470"/>
            <a:chOff x="733" y="9283"/>
            <a:chExt cx="12495" cy="722"/>
          </a:xfrm>
        </p:grpSpPr>
        <p:sp>
          <p:nvSpPr>
            <p:cNvPr id="16392" name="Oval 22"/>
            <p:cNvSpPr/>
            <p:nvPr/>
          </p:nvSpPr>
          <p:spPr>
            <a:xfrm>
              <a:off x="733" y="9283"/>
              <a:ext cx="747" cy="722"/>
            </a:xfrm>
            <a:prstGeom prst="ellipse">
              <a:avLst/>
            </a:prstGeom>
            <a:solidFill>
              <a:srgbClr val="FF99FF"/>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M</a:t>
              </a:r>
              <a:endParaRPr lang="en-US" altLang="zh-CN" sz="2400" dirty="0">
                <a:solidFill>
                  <a:srgbClr val="FF0000"/>
                </a:solidFill>
                <a:latin typeface="Arial" panose="020B0604020202020204" pitchFamily="34" charset="0"/>
                <a:ea typeface="黑体" panose="02010600030101010101" charset="-122"/>
              </a:endParaRPr>
            </a:p>
          </p:txBody>
        </p:sp>
        <p:sp>
          <p:nvSpPr>
            <p:cNvPr id="16393" name="Text Box 23"/>
            <p:cNvSpPr txBox="1"/>
            <p:nvPr/>
          </p:nvSpPr>
          <p:spPr>
            <a:xfrm>
              <a:off x="1383" y="9283"/>
              <a:ext cx="2690" cy="720"/>
            </a:xfrm>
            <a:prstGeom prst="rect">
              <a:avLst/>
            </a:prstGeom>
            <a:noFill/>
            <a:ln w="9525">
              <a:noFill/>
            </a:ln>
          </p:spPr>
          <p:txBody>
            <a:bodyPr wrap="none">
              <a:spAutoFit/>
            </a:bodyPr>
            <a:lstStyle/>
            <a:p>
              <a:r>
                <a:rPr lang="en-US" altLang="zh-CN" sz="2400" dirty="0">
                  <a:solidFill>
                    <a:srgbClr val="C00000"/>
                  </a:solidFill>
                  <a:latin typeface="Arial" panose="020B0604020202020204" pitchFamily="34" charset="0"/>
                  <a:ea typeface="黑体" panose="02010600030101010101" charset="-122"/>
                </a:rPr>
                <a:t>——</a:t>
              </a:r>
              <a:r>
                <a:rPr lang="zh-CN" altLang="en-US" sz="2400" dirty="0">
                  <a:solidFill>
                    <a:srgbClr val="C00000"/>
                  </a:solidFill>
                  <a:latin typeface="Arial" panose="020B0604020202020204" pitchFamily="34" charset="0"/>
                  <a:ea typeface="黑体" panose="02010600030101010101" charset="-122"/>
                </a:rPr>
                <a:t>主设备</a:t>
              </a:r>
              <a:endParaRPr lang="zh-CN" altLang="en-US" sz="2400" dirty="0">
                <a:solidFill>
                  <a:srgbClr val="C00000"/>
                </a:solidFill>
                <a:latin typeface="Arial" panose="020B0604020202020204" pitchFamily="34" charset="0"/>
                <a:ea typeface="黑体" panose="02010600030101010101" charset="-122"/>
              </a:endParaRPr>
            </a:p>
          </p:txBody>
        </p:sp>
        <p:sp>
          <p:nvSpPr>
            <p:cNvPr id="16394" name="Oval 24"/>
            <p:cNvSpPr/>
            <p:nvPr/>
          </p:nvSpPr>
          <p:spPr>
            <a:xfrm>
              <a:off x="4815" y="9283"/>
              <a:ext cx="750" cy="722"/>
            </a:xfrm>
            <a:prstGeom prst="ellipse">
              <a:avLst/>
            </a:prstGeom>
            <a:solidFill>
              <a:srgbClr val="99FF33"/>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S</a:t>
              </a:r>
              <a:endParaRPr lang="en-US" altLang="zh-CN" sz="2400" dirty="0">
                <a:solidFill>
                  <a:srgbClr val="FF0000"/>
                </a:solidFill>
                <a:latin typeface="Arial" panose="020B0604020202020204" pitchFamily="34" charset="0"/>
                <a:ea typeface="黑体" panose="02010600030101010101" charset="-122"/>
              </a:endParaRPr>
            </a:p>
          </p:txBody>
        </p:sp>
        <p:sp>
          <p:nvSpPr>
            <p:cNvPr id="16395" name="Text Box 25"/>
            <p:cNvSpPr txBox="1"/>
            <p:nvPr/>
          </p:nvSpPr>
          <p:spPr>
            <a:xfrm>
              <a:off x="5495" y="9285"/>
              <a:ext cx="2690" cy="720"/>
            </a:xfrm>
            <a:prstGeom prst="rect">
              <a:avLst/>
            </a:prstGeom>
            <a:noFill/>
            <a:ln w="9525">
              <a:noFill/>
            </a:ln>
          </p:spPr>
          <p:txBody>
            <a:bodyPr wrap="none">
              <a:spAutoFit/>
            </a:bodyPr>
            <a:lstStyle/>
            <a:p>
              <a:r>
                <a:rPr lang="en-US" altLang="zh-CN" sz="2400" dirty="0">
                  <a:solidFill>
                    <a:srgbClr val="C00000"/>
                  </a:solidFill>
                  <a:latin typeface="Arial" panose="020B0604020202020204" pitchFamily="34" charset="0"/>
                  <a:ea typeface="黑体" panose="02010600030101010101" charset="-122"/>
                </a:rPr>
                <a:t>——</a:t>
              </a:r>
              <a:r>
                <a:rPr lang="zh-CN" altLang="en-US" sz="2400" dirty="0">
                  <a:solidFill>
                    <a:srgbClr val="C00000"/>
                  </a:solidFill>
                  <a:latin typeface="Arial" panose="020B0604020202020204" pitchFamily="34" charset="0"/>
                  <a:ea typeface="黑体" panose="02010600030101010101" charset="-122"/>
                </a:rPr>
                <a:t>从设备</a:t>
              </a:r>
              <a:endParaRPr lang="zh-CN" altLang="en-US" sz="2400" dirty="0">
                <a:solidFill>
                  <a:srgbClr val="C00000"/>
                </a:solidFill>
                <a:latin typeface="Arial" panose="020B0604020202020204" pitchFamily="34" charset="0"/>
                <a:ea typeface="黑体" panose="02010600030101010101" charset="-122"/>
              </a:endParaRPr>
            </a:p>
          </p:txBody>
        </p:sp>
        <p:sp>
          <p:nvSpPr>
            <p:cNvPr id="16396" name="Oval 26"/>
            <p:cNvSpPr/>
            <p:nvPr/>
          </p:nvSpPr>
          <p:spPr>
            <a:xfrm>
              <a:off x="8878" y="9283"/>
              <a:ext cx="747" cy="722"/>
            </a:xfrm>
            <a:prstGeom prst="ellipse">
              <a:avLst/>
            </a:prstGeom>
            <a:solidFill>
              <a:srgbClr val="CCCC00"/>
            </a:solidFill>
            <a:ln w="9525" cap="flat" cmpd="sng">
              <a:solidFill>
                <a:schemeClr val="tx2"/>
              </a:solidFill>
              <a:prstDash val="solid"/>
              <a:headEnd type="none" w="med" len="med"/>
              <a:tailEnd type="none" w="med" len="med"/>
            </a:ln>
          </p:spPr>
          <p:txBody>
            <a:bodyPr wrap="none" anchor="ctr"/>
            <a:lstStyle/>
            <a:p>
              <a:pPr algn="ctr"/>
              <a:r>
                <a:rPr lang="en-US" altLang="zh-CN" sz="2400" dirty="0">
                  <a:solidFill>
                    <a:srgbClr val="FF0000"/>
                  </a:solidFill>
                  <a:latin typeface="Arial" panose="020B0604020202020204" pitchFamily="34" charset="0"/>
                  <a:ea typeface="黑体" panose="02010600030101010101" charset="-122"/>
                </a:rPr>
                <a:t>P</a:t>
              </a:r>
              <a:endParaRPr lang="en-US" altLang="zh-CN" sz="2400" dirty="0">
                <a:solidFill>
                  <a:srgbClr val="FF0000"/>
                </a:solidFill>
                <a:latin typeface="Arial" panose="020B0604020202020204" pitchFamily="34" charset="0"/>
                <a:ea typeface="黑体" panose="02010600030101010101" charset="-122"/>
              </a:endParaRPr>
            </a:p>
          </p:txBody>
        </p:sp>
        <p:sp>
          <p:nvSpPr>
            <p:cNvPr id="16397" name="Text Box 27"/>
            <p:cNvSpPr txBox="1"/>
            <p:nvPr/>
          </p:nvSpPr>
          <p:spPr>
            <a:xfrm>
              <a:off x="9578" y="9283"/>
              <a:ext cx="3650" cy="720"/>
            </a:xfrm>
            <a:prstGeom prst="rect">
              <a:avLst/>
            </a:prstGeom>
            <a:noFill/>
            <a:ln w="9525">
              <a:noFill/>
            </a:ln>
          </p:spPr>
          <p:txBody>
            <a:bodyPr wrap="none">
              <a:spAutoFit/>
            </a:bodyPr>
            <a:lstStyle/>
            <a:p>
              <a:r>
                <a:rPr lang="en-US" altLang="zh-CN" sz="2400" dirty="0">
                  <a:solidFill>
                    <a:srgbClr val="C00000"/>
                  </a:solidFill>
                  <a:latin typeface="Arial" panose="020B0604020202020204" pitchFamily="34" charset="0"/>
                  <a:ea typeface="黑体" panose="02010600030101010101" charset="-122"/>
                </a:rPr>
                <a:t>——</a:t>
              </a:r>
              <a:r>
                <a:rPr lang="zh-CN" altLang="en-US" sz="2400" dirty="0">
                  <a:solidFill>
                    <a:srgbClr val="C00000"/>
                  </a:solidFill>
                  <a:latin typeface="Arial" panose="020B0604020202020204" pitchFamily="34" charset="0"/>
                  <a:ea typeface="黑体" panose="02010600030101010101" charset="-122"/>
                </a:rPr>
                <a:t>搁置的设备</a:t>
              </a:r>
              <a:endParaRPr lang="zh-CN" altLang="en-US" sz="2400" dirty="0">
                <a:solidFill>
                  <a:srgbClr val="C00000"/>
                </a:solidFill>
                <a:latin typeface="Arial" panose="020B0604020202020204" pitchFamily="34" charset="0"/>
                <a:ea typeface="黑体" panose="02010600030101010101"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5"/>
          <p:cNvSpPr txBox="1"/>
          <p:nvPr/>
        </p:nvSpPr>
        <p:spPr>
          <a:xfrm>
            <a:off x="935850" y="3601813"/>
            <a:ext cx="4753353" cy="677145"/>
          </a:xfrm>
          <a:prstGeom prst="rect">
            <a:avLst/>
          </a:prstGeom>
          <a:noFill/>
        </p:spPr>
        <p:txBody>
          <a:bodyPr wrap="square" lIns="182917" tIns="91458" rIns="182917" bIns="91458" rtlCol="0">
            <a:spAutoFit/>
          </a:bodyPr>
          <a:lstStyle/>
          <a:p>
            <a:pPr algn="ctr"/>
            <a:r>
              <a:rPr lang="en-US" altLang="zh-CN" sz="3200"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rPr>
              <a:t> INTRODUCTION</a:t>
            </a:r>
            <a:endParaRPr lang="en-US" altLang="zh-CN" sz="3200"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52"/>
          <p:cNvSpPr txBox="1"/>
          <p:nvPr/>
        </p:nvSpPr>
        <p:spPr>
          <a:xfrm>
            <a:off x="722180" y="2552799"/>
            <a:ext cx="5446395" cy="1292698"/>
          </a:xfrm>
          <a:prstGeom prst="rect">
            <a:avLst/>
          </a:prstGeom>
          <a:noFill/>
        </p:spPr>
        <p:txBody>
          <a:bodyPr wrap="square" lIns="182917" tIns="91458" rIns="182917" bIns="91458" rtlCol="0">
            <a:spAutoFit/>
          </a:bodyPr>
          <a:lstStyle/>
          <a:p>
            <a:pPr algn="ctr"/>
            <a:r>
              <a:rPr lang="zh-CN" altLang="en-US" sz="7200" b="1" dirty="0">
                <a:solidFill>
                  <a:schemeClr val="tx1">
                    <a:lumMod val="65000"/>
                    <a:lumOff val="35000"/>
                  </a:schemeClr>
                </a:solidFill>
                <a:latin typeface="微软雅黑" panose="020B0503020204020204" pitchFamily="34" charset="-122"/>
                <a:ea typeface="微软雅黑" panose="020B0503020204020204" pitchFamily="34" charset="-122"/>
              </a:rPr>
              <a:t>内容简介</a:t>
            </a:r>
            <a:endParaRPr lang="zh-CN" altLang="en-US" sz="7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8713539" y="1642973"/>
            <a:ext cx="8304212" cy="894341"/>
            <a:chOff x="6731725" y="3641683"/>
            <a:chExt cx="8304212" cy="894341"/>
          </a:xfrm>
        </p:grpSpPr>
        <p:pic>
          <p:nvPicPr>
            <p:cNvPr id="9" name="Picture 2"/>
            <p:cNvPicPr>
              <a:picLocks noChangeAspect="1" noChangeArrowheads="1"/>
            </p:cNvPicPr>
            <p:nvPr/>
          </p:nvPicPr>
          <p:blipFill>
            <a:blip r:embed="rId1"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11" name="文本占位符 27"/>
            <p:cNvSpPr txBox="1"/>
            <p:nvPr/>
          </p:nvSpPr>
          <p:spPr>
            <a:xfrm>
              <a:off x="7417395" y="3641683"/>
              <a:ext cx="6576020" cy="648072"/>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无线个域网简介</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8713539" y="3216209"/>
            <a:ext cx="8894582" cy="771207"/>
            <a:chOff x="6731725" y="3641683"/>
            <a:chExt cx="8894582" cy="771207"/>
          </a:xfrm>
        </p:grpSpPr>
        <p:pic>
          <p:nvPicPr>
            <p:cNvPr id="22" name="Picture 2"/>
            <p:cNvPicPr>
              <a:picLocks noChangeAspect="1" noChangeArrowheads="1"/>
            </p:cNvPicPr>
            <p:nvPr/>
          </p:nvPicPr>
          <p:blipFill>
            <a:blip r:embed="rId1" cstate="print"/>
            <a:srcRect/>
            <a:stretch>
              <a:fillRect/>
            </a:stretch>
          </p:blipFill>
          <p:spPr bwMode="auto">
            <a:xfrm>
              <a:off x="6731725" y="3917590"/>
              <a:ext cx="8304212" cy="495300"/>
            </a:xfrm>
            <a:prstGeom prst="rect">
              <a:avLst/>
            </a:prstGeom>
            <a:noFill/>
            <a:ln w="9525">
              <a:noFill/>
              <a:miter lim="800000"/>
              <a:headEnd/>
              <a:tailEnd/>
            </a:ln>
            <a:effectLst/>
          </p:spPr>
        </p:pic>
        <p:sp>
          <p:nvSpPr>
            <p:cNvPr id="23" name="文本占位符 27"/>
            <p:cNvSpPr txBox="1"/>
            <p:nvPr/>
          </p:nvSpPr>
          <p:spPr>
            <a:xfrm>
              <a:off x="7417395" y="3641683"/>
              <a:ext cx="8208912" cy="648072"/>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无线个域网与其它无线网络技术的对比</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8713539" y="4543176"/>
            <a:ext cx="8304212" cy="894341"/>
            <a:chOff x="6731725" y="3641683"/>
            <a:chExt cx="8304212" cy="894341"/>
          </a:xfrm>
        </p:grpSpPr>
        <p:pic>
          <p:nvPicPr>
            <p:cNvPr id="28" name="Picture 2"/>
            <p:cNvPicPr>
              <a:picLocks noChangeAspect="1" noChangeArrowheads="1"/>
            </p:cNvPicPr>
            <p:nvPr/>
          </p:nvPicPr>
          <p:blipFill>
            <a:blip r:embed="rId1"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29" name="文本占位符 27"/>
            <p:cNvSpPr txBox="1"/>
            <p:nvPr/>
          </p:nvSpPr>
          <p:spPr>
            <a:xfrm>
              <a:off x="7417395" y="3641683"/>
              <a:ext cx="6576020" cy="648072"/>
            </a:xfrm>
            <a:prstGeom prst="rect">
              <a:avLst/>
            </a:prstGeom>
          </p:spPr>
          <p:txBody>
            <a:bodyPr/>
            <a:lstStyle>
              <a:lvl1pPr>
                <a:buNone/>
                <a:defRPr sz="3600">
                  <a:solidFill>
                    <a:schemeClr val="tx1">
                      <a:lumMod val="65000"/>
                      <a:lumOff val="35000"/>
                    </a:schemeClr>
                  </a:solidFill>
                </a:defRPr>
              </a:lvl1p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UWB</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8713023" y="6078274"/>
            <a:ext cx="8304212" cy="894341"/>
            <a:chOff x="6731725" y="3641683"/>
            <a:chExt cx="8304212" cy="894341"/>
          </a:xfrm>
        </p:grpSpPr>
        <p:pic>
          <p:nvPicPr>
            <p:cNvPr id="34" name="Picture 2"/>
            <p:cNvPicPr>
              <a:picLocks noChangeAspect="1" noChangeArrowheads="1"/>
            </p:cNvPicPr>
            <p:nvPr/>
          </p:nvPicPr>
          <p:blipFill>
            <a:blip r:embed="rId1"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35" name="文本占位符 27"/>
            <p:cNvSpPr txBox="1"/>
            <p:nvPr/>
          </p:nvSpPr>
          <p:spPr>
            <a:xfrm>
              <a:off x="7417395" y="3641683"/>
              <a:ext cx="6576020" cy="648072"/>
            </a:xfrm>
            <a:prstGeom prst="rect">
              <a:avLst/>
            </a:prstGeom>
          </p:spPr>
          <p:txBody>
            <a:bodyPr/>
            <a:lstStyle>
              <a:lvl1pPr>
                <a:buNone/>
                <a:defRPr sz="3600">
                  <a:solidFill>
                    <a:schemeClr val="tx1">
                      <a:lumMod val="65000"/>
                      <a:lumOff val="35000"/>
                    </a:schemeClr>
                  </a:solidFill>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蓝牙技术</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8713023" y="7681147"/>
            <a:ext cx="8304212" cy="894341"/>
            <a:chOff x="6731725" y="3641683"/>
            <a:chExt cx="8304212" cy="894341"/>
          </a:xfrm>
        </p:grpSpPr>
        <p:pic>
          <p:nvPicPr>
            <p:cNvPr id="32" name="Picture 2"/>
            <p:cNvPicPr>
              <a:picLocks noChangeAspect="1" noChangeArrowheads="1"/>
            </p:cNvPicPr>
            <p:nvPr/>
          </p:nvPicPr>
          <p:blipFill>
            <a:blip r:embed="rId1" cstate="print"/>
            <a:srcRect/>
            <a:stretch>
              <a:fillRect/>
            </a:stretch>
          </p:blipFill>
          <p:spPr bwMode="auto">
            <a:xfrm>
              <a:off x="6731725" y="4040724"/>
              <a:ext cx="8304212" cy="495300"/>
            </a:xfrm>
            <a:prstGeom prst="rect">
              <a:avLst/>
            </a:prstGeom>
            <a:noFill/>
            <a:ln w="9525">
              <a:noFill/>
              <a:miter lim="800000"/>
              <a:headEnd/>
              <a:tailEnd/>
            </a:ln>
            <a:effectLst/>
          </p:spPr>
        </p:pic>
        <p:sp>
          <p:nvSpPr>
            <p:cNvPr id="36" name="文本占位符 27"/>
            <p:cNvSpPr txBox="1"/>
            <p:nvPr/>
          </p:nvSpPr>
          <p:spPr>
            <a:xfrm>
              <a:off x="7417395" y="3641683"/>
              <a:ext cx="6576020" cy="648072"/>
            </a:xfrm>
            <a:prstGeom prst="rect">
              <a:avLst/>
            </a:prstGeom>
          </p:spPr>
          <p:txBody>
            <a:bodyPr/>
            <a:lstStyle>
              <a:lvl1pPr>
                <a:buNone/>
                <a:defRPr sz="3600">
                  <a:solidFill>
                    <a:schemeClr val="tx1">
                      <a:lumMod val="65000"/>
                      <a:lumOff val="35000"/>
                    </a:schemeClr>
                  </a:solidFill>
                </a:defRPr>
              </a:lvl1p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ZigBee</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技术</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蓝牙通信频率</a:t>
            </a:r>
            <a:endParaRPr lang="en-US" altLang="zh-CN"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080770" y="1294130"/>
            <a:ext cx="14076045" cy="2520315"/>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蓝牙通信频率与跳频通信</a:t>
            </a:r>
            <a:endParaRPr lang="en-US" altLang="zh-CN"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sym typeface="+mn-ea"/>
              </a:rPr>
              <a:t>蓝牙利用波段中的2.4GHz波段。在大多数国家，此带宽足以定义79个1MHz的物理信道。</a:t>
            </a:r>
            <a:endParaRPr lang="zh-CN" altLang="en-US" sz="2800" dirty="0">
              <a:solidFill>
                <a:schemeClr val="tx1">
                  <a:lumMod val="65000"/>
                  <a:lumOff val="35000"/>
                </a:schemeClr>
              </a:solidFill>
              <a:latin typeface="+mj-ea"/>
              <a:ea typeface="+mj-ea"/>
              <a:sym typeface="+mn-ea"/>
            </a:endParaRPr>
          </a:p>
          <a:p>
            <a:pPr lvl="1">
              <a:lnSpc>
                <a:spcPct val="150000"/>
              </a:lnSpc>
            </a:pPr>
            <a:r>
              <a:rPr lang="zh-CN" altLang="en-US" sz="2800" dirty="0">
                <a:solidFill>
                  <a:schemeClr val="tx1">
                    <a:lumMod val="65000"/>
                    <a:lumOff val="35000"/>
                  </a:schemeClr>
                </a:solidFill>
                <a:latin typeface="+mj-ea"/>
                <a:ea typeface="+mj-ea"/>
              </a:rPr>
              <a:t>总带宽</a:t>
            </a:r>
            <a:r>
              <a:rPr lang="en-US" altLang="zh-CN" sz="2800" dirty="0">
                <a:solidFill>
                  <a:schemeClr val="tx1">
                    <a:lumMod val="65000"/>
                    <a:lumOff val="35000"/>
                  </a:schemeClr>
                </a:solidFill>
                <a:latin typeface="+mj-ea"/>
                <a:ea typeface="+mj-ea"/>
              </a:rPr>
              <a:t>79MHz</a:t>
            </a:r>
            <a:r>
              <a:rPr lang="zh-CN" altLang="en-US" sz="2800" dirty="0">
                <a:solidFill>
                  <a:schemeClr val="tx1">
                    <a:lumMod val="65000"/>
                    <a:lumOff val="35000"/>
                  </a:schemeClr>
                </a:solidFill>
                <a:latin typeface="+mj-ea"/>
                <a:ea typeface="+mj-ea"/>
              </a:rPr>
              <a:t>，分为</a:t>
            </a:r>
            <a:r>
              <a:rPr lang="en-US" altLang="zh-CN" sz="2800" dirty="0">
                <a:solidFill>
                  <a:schemeClr val="tx1">
                    <a:lumMod val="65000"/>
                    <a:lumOff val="35000"/>
                  </a:schemeClr>
                </a:solidFill>
                <a:latin typeface="+mj-ea"/>
                <a:ea typeface="+mj-ea"/>
              </a:rPr>
              <a:t>79</a:t>
            </a:r>
            <a:r>
              <a:rPr lang="zh-CN" altLang="en-US" sz="2800" dirty="0">
                <a:solidFill>
                  <a:schemeClr val="tx1">
                    <a:lumMod val="65000"/>
                    <a:lumOff val="35000"/>
                  </a:schemeClr>
                </a:solidFill>
                <a:latin typeface="+mj-ea"/>
                <a:ea typeface="+mj-ea"/>
              </a:rPr>
              <a:t>个</a:t>
            </a:r>
            <a:r>
              <a:rPr lang="en-US" altLang="zh-CN" sz="2800" dirty="0">
                <a:solidFill>
                  <a:schemeClr val="tx1">
                    <a:lumMod val="65000"/>
                    <a:lumOff val="35000"/>
                  </a:schemeClr>
                </a:solidFill>
                <a:latin typeface="+mj-ea"/>
                <a:ea typeface="+mj-ea"/>
              </a:rPr>
              <a:t>1MHz</a:t>
            </a:r>
            <a:r>
              <a:rPr lang="zh-CN" altLang="en-US" sz="2800" dirty="0">
                <a:solidFill>
                  <a:schemeClr val="tx1">
                    <a:lumMod val="65000"/>
                    <a:lumOff val="35000"/>
                  </a:schemeClr>
                </a:solidFill>
                <a:latin typeface="+mj-ea"/>
                <a:ea typeface="+mj-ea"/>
              </a:rPr>
              <a:t>的信道跳频，其中</a:t>
            </a:r>
            <a:r>
              <a:rPr lang="en-US" altLang="zh-CN" sz="2800" dirty="0">
                <a:solidFill>
                  <a:schemeClr val="tx1">
                    <a:lumMod val="65000"/>
                    <a:lumOff val="35000"/>
                  </a:schemeClr>
                </a:solidFill>
                <a:latin typeface="+mj-ea"/>
                <a:ea typeface="+mj-ea"/>
              </a:rPr>
              <a:t>32</a:t>
            </a:r>
            <a:r>
              <a:rPr lang="zh-CN" altLang="en-US" sz="2800" dirty="0">
                <a:solidFill>
                  <a:schemeClr val="tx1">
                    <a:lumMod val="65000"/>
                    <a:lumOff val="35000"/>
                  </a:schemeClr>
                </a:solidFill>
                <a:latin typeface="+mj-ea"/>
                <a:ea typeface="+mj-ea"/>
              </a:rPr>
              <a:t>个信道用于设备发现</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跃迁率为</a:t>
            </a:r>
            <a:r>
              <a:rPr lang="en-US" altLang="zh-CN" sz="2800" dirty="0">
                <a:solidFill>
                  <a:schemeClr val="tx1">
                    <a:lumMod val="65000"/>
                    <a:lumOff val="35000"/>
                  </a:schemeClr>
                </a:solidFill>
                <a:latin typeface="+mj-ea"/>
                <a:ea typeface="+mj-ea"/>
              </a:rPr>
              <a:t>1600</a:t>
            </a:r>
            <a:r>
              <a:rPr lang="zh-CN" altLang="en-US" sz="2800" dirty="0">
                <a:solidFill>
                  <a:schemeClr val="tx1">
                    <a:lumMod val="65000"/>
                    <a:lumOff val="35000"/>
                  </a:schemeClr>
                </a:solidFill>
                <a:latin typeface="+mj-ea"/>
                <a:ea typeface="+mj-ea"/>
              </a:rPr>
              <a:t>跳</a:t>
            </a:r>
            <a:r>
              <a:rPr lang="en-US" altLang="zh-CN" sz="2800" dirty="0">
                <a:solidFill>
                  <a:schemeClr val="tx1">
                    <a:lumMod val="65000"/>
                    <a:lumOff val="35000"/>
                  </a:schemeClr>
                </a:solidFill>
                <a:latin typeface="+mj-ea"/>
                <a:ea typeface="+mj-ea"/>
              </a:rPr>
              <a:t>/</a:t>
            </a:r>
            <a:r>
              <a:rPr lang="zh-CN" altLang="en-US" sz="2800" dirty="0">
                <a:solidFill>
                  <a:schemeClr val="tx1">
                    <a:lumMod val="65000"/>
                    <a:lumOff val="35000"/>
                  </a:schemeClr>
                </a:solidFill>
                <a:latin typeface="+mj-ea"/>
                <a:ea typeface="+mj-ea"/>
              </a:rPr>
              <a:t>每秒，每个时隙为</a:t>
            </a:r>
            <a:r>
              <a:rPr lang="en-US" altLang="zh-CN" sz="2800" dirty="0">
                <a:solidFill>
                  <a:schemeClr val="tx1">
                    <a:lumMod val="65000"/>
                    <a:lumOff val="35000"/>
                  </a:schemeClr>
                </a:solidFill>
                <a:latin typeface="+mj-ea"/>
                <a:ea typeface="+mj-ea"/>
              </a:rPr>
              <a:t>0.625ms</a:t>
            </a:r>
            <a:r>
              <a:rPr lang="zh-CN" altLang="en-US" sz="2800" dirty="0">
                <a:solidFill>
                  <a:schemeClr val="tx1">
                    <a:lumMod val="65000"/>
                    <a:lumOff val="35000"/>
                  </a:schemeClr>
                </a:solidFill>
                <a:latin typeface="+mj-ea"/>
                <a:ea typeface="+mj-ea"/>
              </a:rPr>
              <a:t>，跳频序列由主设备决定</a:t>
            </a:r>
            <a:endParaRPr lang="en-US" altLang="zh-CN" sz="2800" dirty="0">
              <a:solidFill>
                <a:schemeClr val="tx1">
                  <a:lumMod val="65000"/>
                  <a:lumOff val="35000"/>
                </a:schemeClr>
              </a:solidFill>
              <a:latin typeface="+mj-ea"/>
              <a:ea typeface="+mj-ea"/>
            </a:endParaRPr>
          </a:p>
        </p:txBody>
      </p:sp>
      <p:pic>
        <p:nvPicPr>
          <p:cNvPr id="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1315" y="5047615"/>
            <a:ext cx="1098486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0127277" cy="648335"/>
          </a:xfrm>
        </p:spPr>
        <p:txBody>
          <a:bodyPr/>
          <a:lstStyle/>
          <a:p>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蓝牙与其它</a:t>
            </a: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2.4GHz</a:t>
            </a: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无线网络共存</a:t>
            </a:r>
            <a:endParaRPr lang="en-US" altLang="zh-CN"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080691" y="1904727"/>
            <a:ext cx="15625736" cy="1080120"/>
          </a:xfrm>
          <a:prstGeom prst="rect">
            <a:avLst/>
          </a:prstGeom>
        </p:spPr>
        <p:txBody>
          <a:bodyPr/>
          <a:lstStyle/>
          <a:p>
            <a:pPr>
              <a:lnSpc>
                <a:spcPct val="150000"/>
              </a:lnSpc>
            </a:pPr>
            <a:r>
              <a:rPr lang="en-US" altLang="zh-CN" sz="3200" b="1" dirty="0" err="1">
                <a:solidFill>
                  <a:schemeClr val="tx1">
                    <a:lumMod val="75000"/>
                    <a:lumOff val="25000"/>
                  </a:schemeClr>
                </a:solidFill>
                <a:latin typeface="+mj-ea"/>
                <a:ea typeface="+mj-ea"/>
              </a:rPr>
              <a:t>WiFi</a:t>
            </a:r>
            <a:r>
              <a:rPr lang="zh-CN" altLang="en-US" sz="3200" b="1" dirty="0">
                <a:solidFill>
                  <a:schemeClr val="tx1">
                    <a:lumMod val="75000"/>
                    <a:lumOff val="25000"/>
                  </a:schemeClr>
                </a:solidFill>
                <a:latin typeface="+mj-ea"/>
                <a:ea typeface="+mj-ea"/>
              </a:rPr>
              <a:t>，蓝牙，</a:t>
            </a:r>
            <a:r>
              <a:rPr lang="en-US" altLang="zh-CN" sz="3200" b="1" dirty="0">
                <a:solidFill>
                  <a:schemeClr val="tx1">
                    <a:lumMod val="75000"/>
                    <a:lumOff val="25000"/>
                  </a:schemeClr>
                </a:solidFill>
                <a:latin typeface="+mj-ea"/>
                <a:ea typeface="+mj-ea"/>
              </a:rPr>
              <a:t>2.4G</a:t>
            </a:r>
            <a:r>
              <a:rPr lang="zh-CN" altLang="en-US" sz="3200" b="1" dirty="0">
                <a:solidFill>
                  <a:schemeClr val="tx1">
                    <a:lumMod val="75000"/>
                    <a:lumOff val="25000"/>
                  </a:schemeClr>
                </a:solidFill>
                <a:latin typeface="+mj-ea"/>
                <a:ea typeface="+mj-ea"/>
              </a:rPr>
              <a:t>无线鼠标，微波炉，都是同频段的，会互相干扰</a:t>
            </a:r>
            <a:endParaRPr lang="zh-CN" altLang="en-US" sz="3200" b="1" dirty="0">
              <a:solidFill>
                <a:schemeClr val="tx1">
                  <a:lumMod val="75000"/>
                  <a:lumOff val="25000"/>
                </a:schemeClr>
              </a:solidFill>
              <a:latin typeface="+mj-ea"/>
              <a:ea typeface="+mj-ea"/>
            </a:endParaRPr>
          </a:p>
          <a:p>
            <a:pPr>
              <a:lnSpc>
                <a:spcPct val="150000"/>
              </a:lnSpc>
            </a:pPr>
            <a:r>
              <a:rPr lang="zh-CN" altLang="en-US" sz="2800" dirty="0">
                <a:solidFill>
                  <a:schemeClr val="tx1">
                    <a:lumMod val="75000"/>
                    <a:lumOff val="25000"/>
                  </a:schemeClr>
                </a:solidFill>
                <a:latin typeface="+mj-ea"/>
                <a:ea typeface="+mj-ea"/>
              </a:rPr>
              <a:t>蓝牙工作在无牌照2.4千兆赫兹（GHz）至2.4835 GHz（ISM）频段。许多技术在这个频带中运行，包括IEEE 802.11b/g/n无线局域网（WLAN）标准，使其从无线传输量的角度来看有些拥挤。</a:t>
            </a:r>
            <a:endParaRPr lang="zh-CN" altLang="en-US" sz="2800" dirty="0">
              <a:solidFill>
                <a:schemeClr val="tx1">
                  <a:lumMod val="75000"/>
                  <a:lumOff val="25000"/>
                </a:schemeClr>
              </a:solidFill>
              <a:latin typeface="+mj-ea"/>
              <a:ea typeface="+mj-ea"/>
            </a:endParaRPr>
          </a:p>
          <a:p>
            <a:pPr>
              <a:lnSpc>
                <a:spcPct val="150000"/>
              </a:lnSpc>
            </a:pPr>
            <a:r>
              <a:rPr lang="zh-CN" altLang="en-US" sz="2800" dirty="0">
                <a:solidFill>
                  <a:schemeClr val="tx1">
                    <a:lumMod val="75000"/>
                    <a:lumOff val="25000"/>
                  </a:schemeClr>
                </a:solidFill>
                <a:latin typeface="+mj-ea"/>
                <a:ea typeface="+mj-ea"/>
              </a:rPr>
              <a:t>蓝牙采用跳频扩频（FHSS）技术进行传输。FHSS减少了干扰和传输错误，但提供了最小的传输安全性。</a:t>
            </a:r>
            <a:endParaRPr lang="zh-CN" altLang="en-US" sz="3200" b="1" dirty="0">
              <a:solidFill>
                <a:schemeClr val="tx1">
                  <a:lumMod val="75000"/>
                  <a:lumOff val="25000"/>
                </a:schemeClr>
              </a:solidFill>
              <a:latin typeface="+mj-ea"/>
              <a:ea typeface="+mj-ea"/>
            </a:endParaRPr>
          </a:p>
          <a:p>
            <a:pPr>
              <a:lnSpc>
                <a:spcPct val="150000"/>
              </a:lnSpc>
            </a:pPr>
            <a:endParaRPr lang="en-US" altLang="zh-CN" sz="3200" b="1" dirty="0">
              <a:solidFill>
                <a:schemeClr val="tx1">
                  <a:lumMod val="75000"/>
                  <a:lumOff val="25000"/>
                </a:schemeClr>
              </a:solidFill>
              <a:latin typeface="+mj-ea"/>
              <a:ea typeface="+mj-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3408" y="2598235"/>
            <a:ext cx="9289032" cy="680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蓝牙协议体系结构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814705" y="1760855"/>
            <a:ext cx="7971790" cy="6626225"/>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核心协议</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无线电（</a:t>
            </a:r>
            <a:r>
              <a:rPr lang="en-US" altLang="zh-CN" sz="2800" dirty="0">
                <a:solidFill>
                  <a:schemeClr val="tx1">
                    <a:lumMod val="65000"/>
                    <a:lumOff val="35000"/>
                  </a:schemeClr>
                </a:solidFill>
                <a:latin typeface="+mj-ea"/>
                <a:ea typeface="+mj-ea"/>
              </a:rPr>
              <a:t>Radio</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基带（</a:t>
            </a:r>
            <a:r>
              <a:rPr lang="en-US" altLang="zh-CN" sz="2800" dirty="0">
                <a:solidFill>
                  <a:schemeClr val="tx1">
                    <a:lumMod val="65000"/>
                    <a:lumOff val="35000"/>
                  </a:schemeClr>
                </a:solidFill>
                <a:latin typeface="+mj-ea"/>
                <a:ea typeface="+mj-ea"/>
              </a:rPr>
              <a:t>Baseband</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链路管理器协议（</a:t>
            </a:r>
            <a:r>
              <a:rPr lang="en-US" altLang="zh-CN" sz="2800" dirty="0">
                <a:solidFill>
                  <a:schemeClr val="tx1">
                    <a:lumMod val="65000"/>
                    <a:lumOff val="35000"/>
                  </a:schemeClr>
                </a:solidFill>
                <a:latin typeface="+mj-ea"/>
                <a:ea typeface="+mj-ea"/>
              </a:rPr>
              <a:t>Link Manager Protocol</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逻辑链路控制和自适应协议（</a:t>
            </a:r>
            <a:r>
              <a:rPr lang="en-US" altLang="zh-CN" sz="2800" dirty="0">
                <a:solidFill>
                  <a:schemeClr val="tx1">
                    <a:lumMod val="65000"/>
                    <a:lumOff val="35000"/>
                  </a:schemeClr>
                </a:solidFill>
                <a:latin typeface="+mj-ea"/>
                <a:ea typeface="+mj-ea"/>
              </a:rPr>
              <a:t>Logical Link Control and Adaptation Protocol</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服务发现协议（</a:t>
            </a:r>
            <a:r>
              <a:rPr lang="en-US" altLang="zh-CN" sz="2800" dirty="0">
                <a:solidFill>
                  <a:schemeClr val="tx1">
                    <a:lumMod val="65000"/>
                    <a:lumOff val="35000"/>
                  </a:schemeClr>
                </a:solidFill>
                <a:latin typeface="+mj-ea"/>
                <a:ea typeface="+mj-ea"/>
              </a:rPr>
              <a:t>Service Discovery Protocol</a:t>
            </a:r>
            <a:r>
              <a:rPr lang="zh-CN" altLang="en-US" sz="2800" dirty="0">
                <a:solidFill>
                  <a:schemeClr val="tx1">
                    <a:lumMod val="65000"/>
                    <a:lumOff val="35000"/>
                  </a:schemeClr>
                </a:solidFill>
                <a:latin typeface="+mj-ea"/>
                <a:ea typeface="+mj-ea"/>
              </a:rPr>
              <a:t>）</a:t>
            </a:r>
            <a:endParaRPr lang="zh-CN" altLang="en-US" sz="2800" dirty="0">
              <a:solidFill>
                <a:schemeClr val="tx1">
                  <a:lumMod val="65000"/>
                  <a:lumOff val="35000"/>
                </a:schemeClr>
              </a:solidFill>
              <a:latin typeface="+mj-ea"/>
              <a:ea typeface="+mj-ea"/>
            </a:endParaRPr>
          </a:p>
        </p:txBody>
      </p:sp>
      <p:pic>
        <p:nvPicPr>
          <p:cNvPr id="4" name="Picture 4" descr="04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85547" y="2029246"/>
            <a:ext cx="9004610" cy="734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蓝牙协议体系结构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940435" y="1459230"/>
            <a:ext cx="16409670" cy="6626225"/>
          </a:xfrm>
          <a:prstGeom prst="rect">
            <a:avLst/>
          </a:prstGeom>
        </p:spPr>
        <p:txBody>
          <a:bodyPr/>
          <a:lstStyle/>
          <a:p>
            <a:pPr marL="786130" lvl="1" indent="0" algn="l" eaLnBrk="1" hangingPunct="1">
              <a:lnSpc>
                <a:spcPct val="150000"/>
              </a:lnSpc>
              <a:buNone/>
            </a:pPr>
            <a:r>
              <a:rPr lang="zh-CN" altLang="en-US" sz="2800" dirty="0">
                <a:solidFill>
                  <a:schemeClr val="tx1">
                    <a:lumMod val="65000"/>
                    <a:lumOff val="35000"/>
                  </a:schemeClr>
                </a:solidFill>
                <a:latin typeface="+mj-ea"/>
                <a:ea typeface="+mj-ea"/>
              </a:rPr>
              <a:t>蓝牙协议体系中的协议按SIG的关注程度分为四层： </a:t>
            </a:r>
            <a:endParaRPr lang="zh-CN" altLang="en-US" sz="2800" dirty="0">
              <a:solidFill>
                <a:schemeClr val="tx1">
                  <a:lumMod val="65000"/>
                  <a:lumOff val="3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rPr>
              <a:t>（1）核心协议：BaseBand、LMP、L2CAP、SDP； </a:t>
            </a:r>
            <a:endParaRPr lang="zh-CN" altLang="en-US" sz="2800" dirty="0">
              <a:solidFill>
                <a:schemeClr val="tx1">
                  <a:lumMod val="65000"/>
                  <a:lumOff val="3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rPr>
              <a:t>（2）电缆替代协议：RFCOMM； </a:t>
            </a:r>
            <a:endParaRPr lang="zh-CN" altLang="en-US" sz="2800" dirty="0">
              <a:solidFill>
                <a:schemeClr val="tx1">
                  <a:lumMod val="65000"/>
                  <a:lumOff val="3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rPr>
              <a:t>（3）电话传送控制协议：TCS-Binary、AT命令集； </a:t>
            </a:r>
            <a:endParaRPr lang="zh-CN" altLang="en-US" sz="2800" dirty="0">
              <a:solidFill>
                <a:schemeClr val="tx1">
                  <a:lumMod val="65000"/>
                  <a:lumOff val="3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rPr>
              <a:t>（4）选用协议：PPP、UDP/TCP/IP、OBEX、WAP、vCard、vCal、IrMC、WAE。 </a:t>
            </a:r>
            <a:endParaRPr lang="zh-CN" altLang="en-US" sz="2800" dirty="0">
              <a:solidFill>
                <a:schemeClr val="tx1">
                  <a:lumMod val="65000"/>
                  <a:lumOff val="3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rPr>
              <a:t>除上述协议层外，规范还定义了主机控制器接口（HCI），它为基带控制器、连接管理器、硬件状态和控制寄存器提供命令接口。HCI位于L2CAP的下层，但HCI也可位于L2CAP上层。 </a:t>
            </a:r>
            <a:endParaRPr lang="zh-CN" altLang="en-US" sz="2800" dirty="0">
              <a:solidFill>
                <a:schemeClr val="tx1">
                  <a:lumMod val="65000"/>
                  <a:lumOff val="3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rPr>
              <a:t>蓝牙核心协议由SIG制定的蓝牙专用协议组成。绝大部分蓝牙设备都需要核心协议（加上无线部分），而其他协议则根据应用的需要而定。总之，电缆替代协议、电话控制协议和被采用的协议在核心协议基础上构成了面向应用的协议。</a:t>
            </a:r>
            <a:endParaRPr lang="zh-CN" altLang="en-US" sz="2800" dirty="0">
              <a:solidFill>
                <a:schemeClr val="tx1">
                  <a:lumMod val="65000"/>
                  <a:lumOff val="35000"/>
                </a:schemeClr>
              </a:solidFill>
              <a:latin typeface="+mj-ea"/>
              <a:ea typeface="+mj-ea"/>
            </a:endParaRPr>
          </a:p>
          <a:p>
            <a:pPr lvl="1" eaLnBrk="1" hangingPunct="1">
              <a:lnSpc>
                <a:spcPct val="150000"/>
              </a:lnSpc>
            </a:pPr>
            <a:endParaRPr lang="zh-CN" altLang="en-US"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蓝牙无线电规范</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8995410" y="2286635"/>
            <a:ext cx="9295130" cy="6014085"/>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对于发射功率的规范</a:t>
            </a:r>
            <a:endParaRPr lang="zh-CN" altLang="en-US"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1</a:t>
            </a:r>
            <a:r>
              <a:rPr lang="zh-CN" altLang="en-US" sz="2800" dirty="0">
                <a:solidFill>
                  <a:schemeClr val="tx1">
                    <a:lumMod val="65000"/>
                    <a:lumOff val="35000"/>
                  </a:schemeClr>
                </a:solidFill>
                <a:latin typeface="+mj-ea"/>
                <a:ea typeface="+mj-ea"/>
              </a:rPr>
              <a:t>类：功率控制强制，范围</a:t>
            </a:r>
            <a:r>
              <a:rPr lang="en-US" altLang="zh-CN" sz="2800" dirty="0">
                <a:solidFill>
                  <a:schemeClr val="tx1">
                    <a:lumMod val="65000"/>
                    <a:lumOff val="35000"/>
                  </a:schemeClr>
                </a:solidFill>
                <a:latin typeface="+mj-ea"/>
                <a:ea typeface="+mj-ea"/>
              </a:rPr>
              <a:t>1mW~100mW</a:t>
            </a:r>
            <a:r>
              <a:rPr lang="zh-CN" altLang="en-US" sz="2800" dirty="0">
                <a:solidFill>
                  <a:schemeClr val="tx1">
                    <a:lumMod val="65000"/>
                    <a:lumOff val="35000"/>
                  </a:schemeClr>
                </a:solidFill>
                <a:latin typeface="+mj-ea"/>
                <a:ea typeface="+mj-ea"/>
              </a:rPr>
              <a:t>，台式机和笔记本电脑的通用串行总线（USB）适配器</a:t>
            </a:r>
            <a:endParaRPr lang="zh-CN" altLang="en-US"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2</a:t>
            </a:r>
            <a:r>
              <a:rPr lang="zh-CN" altLang="en-US" sz="2800" dirty="0">
                <a:solidFill>
                  <a:schemeClr val="tx1">
                    <a:lumMod val="65000"/>
                    <a:lumOff val="35000"/>
                  </a:schemeClr>
                </a:solidFill>
                <a:latin typeface="+mj-ea"/>
                <a:ea typeface="+mj-ea"/>
              </a:rPr>
              <a:t>类：功率控制可选，范围</a:t>
            </a:r>
            <a:r>
              <a:rPr lang="en-US" altLang="zh-CN" sz="2800" dirty="0">
                <a:solidFill>
                  <a:schemeClr val="tx1">
                    <a:lumMod val="65000"/>
                    <a:lumOff val="35000"/>
                  </a:schemeClr>
                </a:solidFill>
                <a:latin typeface="+mj-ea"/>
                <a:ea typeface="+mj-ea"/>
              </a:rPr>
              <a:t>0.25mW~24mW</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sym typeface="+mn-ea"/>
              </a:rPr>
              <a:t>大多数小电池供电的设备都是Class 2</a:t>
            </a:r>
            <a:endParaRPr lang="en-US" altLang="zh-CN" sz="2800" dirty="0">
              <a:solidFill>
                <a:schemeClr val="tx1">
                  <a:lumMod val="65000"/>
                  <a:lumOff val="3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3</a:t>
            </a:r>
            <a:r>
              <a:rPr lang="zh-CN" altLang="en-US" sz="2800" dirty="0">
                <a:solidFill>
                  <a:schemeClr val="tx1">
                    <a:lumMod val="65000"/>
                    <a:lumOff val="35000"/>
                  </a:schemeClr>
                </a:solidFill>
                <a:latin typeface="+mj-ea"/>
                <a:ea typeface="+mj-ea"/>
              </a:rPr>
              <a:t>类：最小功率，</a:t>
            </a:r>
            <a:r>
              <a:rPr lang="en-US" altLang="zh-CN" sz="2800" dirty="0">
                <a:solidFill>
                  <a:schemeClr val="tx1">
                    <a:lumMod val="65000"/>
                    <a:lumOff val="35000"/>
                  </a:schemeClr>
                </a:solidFill>
                <a:latin typeface="+mj-ea"/>
                <a:ea typeface="+mj-ea"/>
              </a:rPr>
              <a:t>1mW</a:t>
            </a:r>
            <a:endParaRPr lang="en-US" altLang="zh-CN" sz="2800" dirty="0">
              <a:solidFill>
                <a:schemeClr val="tx1">
                  <a:lumMod val="65000"/>
                  <a:lumOff val="35000"/>
                </a:schemeClr>
              </a:solidFill>
              <a:latin typeface="+mj-ea"/>
              <a:ea typeface="+mj-ea"/>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89603" y="6582717"/>
            <a:ext cx="8307710" cy="308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Group 138"/>
          <p:cNvGraphicFramePr/>
          <p:nvPr>
            <p:custDataLst>
              <p:tags r:id="rId2"/>
            </p:custDataLst>
          </p:nvPr>
        </p:nvGraphicFramePr>
        <p:xfrm>
          <a:off x="700438" y="2696842"/>
          <a:ext cx="8294688" cy="6806038"/>
        </p:xfrm>
        <a:graphic>
          <a:graphicData uri="http://schemas.openxmlformats.org/drawingml/2006/table">
            <a:tbl>
              <a:tblPr/>
              <a:tblGrid>
                <a:gridCol w="3980834"/>
                <a:gridCol w="4313854"/>
              </a:tblGrid>
              <a:tr h="618262">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拓 扑</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一个逻辑的星形结构中，高达</a:t>
                      </a:r>
                      <a:r>
                        <a:rPr kumimoji="0"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条并行链路</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18262">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调制</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GFSK</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20840">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数据速率的峰值</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/Mb/s</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8262">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RF</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带宽</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220kHz(-3dB)</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1MHz(-20dB)</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8262">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RF</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波段</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2.4GHz,ISM</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波段</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8262">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RF</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载波</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23/79</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8262">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载波的间隔</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/MHz</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8262">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传输功率</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20840">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微微网的接入</a:t>
                      </a:r>
                      <a:endPar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FH-TDD-TDMA</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8262">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频跳率</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跳</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1600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8262">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分布式网络的接入</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FH-CDMA</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文本框 1"/>
          <p:cNvSpPr txBox="1"/>
          <p:nvPr/>
        </p:nvSpPr>
        <p:spPr>
          <a:xfrm>
            <a:off x="1050925" y="1703070"/>
            <a:ext cx="11728450" cy="583565"/>
          </a:xfrm>
          <a:prstGeom prst="rect">
            <a:avLst/>
          </a:prstGeom>
          <a:noFill/>
        </p:spPr>
        <p:txBody>
          <a:bodyPr wrap="square" rtlCol="0" anchor="t">
            <a:spAutoFit/>
          </a:bodyPr>
          <a:lstStyle/>
          <a:p>
            <a:pPr algn="l">
              <a:buClrTx/>
              <a:buSzTx/>
              <a:buFontTx/>
            </a:pPr>
            <a:r>
              <a:rPr lang="zh-CN" altLang="en-US" sz="3200" b="1" dirty="0">
                <a:solidFill>
                  <a:schemeClr val="tx1">
                    <a:lumMod val="75000"/>
                    <a:lumOff val="25000"/>
                  </a:schemeClr>
                </a:solidFill>
                <a:latin typeface="+mj-ea"/>
                <a:ea typeface="+mj-ea"/>
                <a:sym typeface="+mn-ea"/>
              </a:rPr>
              <a:t>Radio - </a:t>
            </a:r>
            <a:r>
              <a:rPr lang="zh-CN" altLang="en-US" sz="2800" dirty="0">
                <a:solidFill>
                  <a:schemeClr val="tx1">
                    <a:lumMod val="65000"/>
                    <a:lumOff val="35000"/>
                  </a:schemeClr>
                </a:solidFill>
                <a:latin typeface="+mj-ea"/>
                <a:ea typeface="+mj-ea"/>
                <a:sym typeface="+mn-ea"/>
              </a:rPr>
              <a:t>描述空中接口，包括调频的使用，调制模式和传输功耗。</a:t>
            </a:r>
            <a:endParaRPr lang="zh-CN" altLang="en-US" sz="3200" b="1" dirty="0">
              <a:solidFill>
                <a:schemeClr val="tx1">
                  <a:lumMod val="75000"/>
                  <a:lumOff val="25000"/>
                </a:schemeClr>
              </a:solidFill>
              <a:latin typeface="+mj-ea"/>
              <a:ea typeface="+mj-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蓝牙物理层</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440731" y="1904727"/>
            <a:ext cx="13465496" cy="6624736"/>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分组格式</a:t>
            </a:r>
            <a:endParaRPr lang="zh-CN" altLang="en-US" sz="2800" b="1" dirty="0">
              <a:solidFill>
                <a:schemeClr val="tx1">
                  <a:lumMod val="75000"/>
                  <a:lumOff val="25000"/>
                </a:schemeClr>
              </a:solidFill>
              <a:latin typeface="+mj-ea"/>
              <a:ea typeface="+mj-ea"/>
            </a:endParaRPr>
          </a:p>
          <a:p>
            <a:pPr eaLnBrk="1" hangingPunct="1">
              <a:lnSpc>
                <a:spcPct val="150000"/>
              </a:lnSpc>
            </a:pPr>
            <a:endParaRPr lang="en-US" altLang="zh-CN" sz="3200" b="1" dirty="0">
              <a:solidFill>
                <a:schemeClr val="tx1">
                  <a:lumMod val="75000"/>
                  <a:lumOff val="25000"/>
                </a:schemeClr>
              </a:solidFill>
              <a:latin typeface="+mj-ea"/>
              <a:ea typeface="+mj-ea"/>
            </a:endParaRPr>
          </a:p>
          <a:p>
            <a:pPr eaLnBrk="1" hangingPunct="1">
              <a:lnSpc>
                <a:spcPct val="150000"/>
              </a:lnSpc>
            </a:pPr>
            <a:endParaRPr lang="en-US" altLang="zh-CN" sz="3200" b="1" dirty="0">
              <a:solidFill>
                <a:schemeClr val="tx1">
                  <a:lumMod val="75000"/>
                  <a:lumOff val="2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纠错</a:t>
            </a:r>
            <a:endParaRPr lang="zh-CN" altLang="en-US" sz="3200" b="1" dirty="0">
              <a:solidFill>
                <a:schemeClr val="tx1">
                  <a:lumMod val="75000"/>
                  <a:lumOff val="25000"/>
                </a:schemeClr>
              </a:solidFill>
              <a:latin typeface="+mj-ea"/>
              <a:ea typeface="+mj-ea"/>
            </a:endParaRPr>
          </a:p>
          <a:p>
            <a:pPr lvl="1" eaLnBrk="1" hangingPunct="1">
              <a:lnSpc>
                <a:spcPct val="150000"/>
              </a:lnSpc>
            </a:pPr>
            <a:r>
              <a:rPr lang="en-US" altLang="zh-CN" sz="2800" dirty="0">
                <a:solidFill>
                  <a:schemeClr val="tx1">
                    <a:lumMod val="65000"/>
                    <a:lumOff val="35000"/>
                  </a:schemeClr>
                </a:solidFill>
                <a:latin typeface="+mj-ea"/>
                <a:ea typeface="+mj-ea"/>
              </a:rPr>
              <a:t>1/3</a:t>
            </a:r>
            <a:r>
              <a:rPr lang="zh-CN" altLang="en-US" sz="2800" dirty="0">
                <a:solidFill>
                  <a:schemeClr val="tx1">
                    <a:lumMod val="65000"/>
                    <a:lumOff val="35000"/>
                  </a:schemeClr>
                </a:solidFill>
                <a:latin typeface="+mj-ea"/>
                <a:ea typeface="+mj-ea"/>
              </a:rPr>
              <a:t>比例的</a:t>
            </a:r>
            <a:r>
              <a:rPr lang="en-US" altLang="zh-CN" sz="2800" dirty="0">
                <a:solidFill>
                  <a:schemeClr val="tx1">
                    <a:lumMod val="65000"/>
                    <a:lumOff val="35000"/>
                  </a:schemeClr>
                </a:solidFill>
                <a:latin typeface="+mj-ea"/>
                <a:ea typeface="+mj-ea"/>
              </a:rPr>
              <a:t>FEC</a:t>
            </a:r>
            <a:r>
              <a:rPr lang="zh-CN" altLang="en-US" sz="2800" dirty="0">
                <a:solidFill>
                  <a:schemeClr val="tx1">
                    <a:lumMod val="65000"/>
                    <a:lumOff val="35000"/>
                  </a:schemeClr>
                </a:solidFill>
                <a:latin typeface="+mj-ea"/>
                <a:ea typeface="+mj-ea"/>
              </a:rPr>
              <a:t>或</a:t>
            </a:r>
            <a:r>
              <a:rPr lang="en-US" altLang="zh-CN" sz="2800" dirty="0">
                <a:solidFill>
                  <a:schemeClr val="tx1">
                    <a:lumMod val="65000"/>
                    <a:lumOff val="35000"/>
                  </a:schemeClr>
                </a:solidFill>
                <a:latin typeface="+mj-ea"/>
                <a:ea typeface="+mj-ea"/>
              </a:rPr>
              <a:t>2/3</a:t>
            </a:r>
            <a:r>
              <a:rPr lang="zh-CN" altLang="en-US" sz="2800" dirty="0">
                <a:solidFill>
                  <a:schemeClr val="tx1">
                    <a:lumMod val="65000"/>
                    <a:lumOff val="35000"/>
                  </a:schemeClr>
                </a:solidFill>
                <a:latin typeface="+mj-ea"/>
                <a:ea typeface="+mj-ea"/>
              </a:rPr>
              <a:t>比例的</a:t>
            </a:r>
            <a:r>
              <a:rPr lang="en-US" altLang="zh-CN" sz="2800" dirty="0">
                <a:solidFill>
                  <a:schemeClr val="tx1">
                    <a:lumMod val="65000"/>
                    <a:lumOff val="35000"/>
                  </a:schemeClr>
                </a:solidFill>
                <a:latin typeface="+mj-ea"/>
                <a:ea typeface="+mj-ea"/>
              </a:rPr>
              <a:t>FEC + ARQ</a:t>
            </a:r>
            <a:endParaRPr lang="en-US" altLang="zh-CN" sz="2800" dirty="0">
              <a:solidFill>
                <a:schemeClr val="tx1">
                  <a:lumMod val="65000"/>
                  <a:lumOff val="35000"/>
                </a:schemeClr>
              </a:solidFill>
              <a:latin typeface="+mj-ea"/>
              <a:ea typeface="+mj-ea"/>
            </a:endParaRPr>
          </a:p>
          <a:p>
            <a:pPr marL="786130" lvl="1" indent="0" eaLnBrk="1" hangingPunct="1">
              <a:lnSpc>
                <a:spcPct val="150000"/>
              </a:lnSpc>
              <a:buNone/>
            </a:pPr>
            <a:endParaRPr lang="en-US" altLang="zh-CN" sz="2800" dirty="0">
              <a:solidFill>
                <a:schemeClr val="tx1">
                  <a:lumMod val="65000"/>
                  <a:lumOff val="35000"/>
                </a:schemeClr>
              </a:solidFill>
              <a:latin typeface="+mj-ea"/>
              <a:ea typeface="+mj-ea"/>
            </a:endParaRPr>
          </a:p>
          <a:p>
            <a:pPr>
              <a:lnSpc>
                <a:spcPct val="150000"/>
              </a:lnSpc>
            </a:pPr>
            <a:r>
              <a:rPr lang="zh-CN" altLang="en-US" sz="3200" b="1" dirty="0">
                <a:solidFill>
                  <a:schemeClr val="tx1">
                    <a:lumMod val="75000"/>
                    <a:lumOff val="25000"/>
                  </a:schemeClr>
                </a:solidFill>
                <a:latin typeface="+mj-ea"/>
                <a:ea typeface="+mj-ea"/>
              </a:rPr>
              <a:t>数据加密</a:t>
            </a:r>
            <a:endParaRPr lang="en-US" altLang="zh-CN"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蓝牙在物理层实现了数据加密</a:t>
            </a:r>
            <a:endParaRPr lang="en-US" altLang="zh-CN" sz="28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1"/>
          <a:stretch>
            <a:fillRect/>
          </a:stretch>
        </p:blipFill>
        <p:spPr>
          <a:xfrm>
            <a:off x="3600971" y="3056855"/>
            <a:ext cx="10873209" cy="10957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蓝牙地址</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663575" y="1398905"/>
            <a:ext cx="10155555" cy="534479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物理地址</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相当于网卡的</a:t>
            </a:r>
            <a:r>
              <a:rPr lang="en-US" altLang="zh-CN" sz="2800" dirty="0">
                <a:solidFill>
                  <a:schemeClr val="tx1">
                    <a:lumMod val="65000"/>
                    <a:lumOff val="35000"/>
                  </a:schemeClr>
                </a:solidFill>
                <a:latin typeface="+mj-ea"/>
                <a:ea typeface="+mj-ea"/>
              </a:rPr>
              <a:t>MAC</a:t>
            </a:r>
            <a:r>
              <a:rPr lang="zh-CN" altLang="en-US" sz="2800" dirty="0">
                <a:solidFill>
                  <a:schemeClr val="tx1">
                    <a:lumMod val="65000"/>
                    <a:lumOff val="35000"/>
                  </a:schemeClr>
                </a:solidFill>
                <a:latin typeface="+mj-ea"/>
                <a:ea typeface="+mj-ea"/>
              </a:rPr>
              <a:t>地址</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共</a:t>
            </a:r>
            <a:r>
              <a:rPr lang="en-US" altLang="zh-CN" sz="2800" dirty="0">
                <a:solidFill>
                  <a:schemeClr val="tx1">
                    <a:lumMod val="65000"/>
                    <a:lumOff val="35000"/>
                  </a:schemeClr>
                </a:solidFill>
                <a:latin typeface="+mj-ea"/>
                <a:ea typeface="+mj-ea"/>
              </a:rPr>
              <a:t>48</a:t>
            </a:r>
            <a:r>
              <a:rPr lang="zh-CN" altLang="en-US" sz="2800" dirty="0">
                <a:solidFill>
                  <a:schemeClr val="tx1">
                    <a:lumMod val="65000"/>
                    <a:lumOff val="35000"/>
                  </a:schemeClr>
                </a:solidFill>
                <a:latin typeface="+mj-ea"/>
                <a:ea typeface="+mj-ea"/>
              </a:rPr>
              <a:t>位</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低</a:t>
            </a:r>
            <a:r>
              <a:rPr lang="en-US" altLang="zh-CN" sz="2800" dirty="0">
                <a:solidFill>
                  <a:schemeClr val="tx1">
                    <a:lumMod val="65000"/>
                    <a:lumOff val="35000"/>
                  </a:schemeClr>
                </a:solidFill>
                <a:latin typeface="+mj-ea"/>
                <a:ea typeface="+mj-ea"/>
              </a:rPr>
              <a:t>24</a:t>
            </a:r>
            <a:r>
              <a:rPr lang="zh-CN" altLang="en-US" sz="2800" dirty="0">
                <a:solidFill>
                  <a:schemeClr val="tx1">
                    <a:lumMod val="65000"/>
                    <a:lumOff val="35000"/>
                  </a:schemeClr>
                </a:solidFill>
                <a:latin typeface="+mj-ea"/>
                <a:ea typeface="+mj-ea"/>
              </a:rPr>
              <a:t>位（</a:t>
            </a:r>
            <a:r>
              <a:rPr lang="en-US" altLang="zh-CN" sz="2800" dirty="0">
                <a:solidFill>
                  <a:schemeClr val="tx1">
                    <a:lumMod val="65000"/>
                    <a:lumOff val="35000"/>
                  </a:schemeClr>
                </a:solidFill>
                <a:latin typeface="+mj-ea"/>
                <a:ea typeface="+mj-ea"/>
              </a:rPr>
              <a:t>Low Address Part</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LAP</a:t>
            </a:r>
            <a:r>
              <a:rPr lang="zh-CN" altLang="en-US" sz="2800" dirty="0">
                <a:solidFill>
                  <a:schemeClr val="tx1">
                    <a:lumMod val="65000"/>
                    <a:lumOff val="35000"/>
                  </a:schemeClr>
                </a:solidFill>
                <a:latin typeface="+mj-ea"/>
                <a:ea typeface="+mj-ea"/>
              </a:rPr>
              <a:t>），由各厂商分配。</a:t>
            </a:r>
            <a:r>
              <a:rPr lang="zh-CN" altLang="en-US" sz="2800" dirty="0">
                <a:solidFill>
                  <a:schemeClr val="tx1">
                    <a:lumMod val="65000"/>
                    <a:lumOff val="35000"/>
                  </a:schemeClr>
                </a:solidFill>
                <a:latin typeface="+mj-ea"/>
                <a:ea typeface="+mj-ea"/>
                <a:sym typeface="+mn-ea"/>
              </a:rPr>
              <a:t>一般来说，厂家在制造时会从0开始分配地址，直到2的24次方，以保证个体之间地址的区别。</a:t>
            </a:r>
            <a:endParaRPr lang="en-US" altLang="zh-CN" sz="2800" dirty="0">
              <a:solidFill>
                <a:schemeClr val="tx1">
                  <a:lumMod val="65000"/>
                  <a:lumOff val="35000"/>
                </a:schemeClr>
              </a:solidFill>
              <a:latin typeface="+mj-ea"/>
              <a:ea typeface="+mj-ea"/>
            </a:endParaRPr>
          </a:p>
          <a:p>
            <a:pPr lvl="1" algn="l" fontAlgn="auto">
              <a:lnSpc>
                <a:spcPct val="150000"/>
              </a:lnSpc>
              <a:spcAft>
                <a:spcPts val="0"/>
              </a:spcAft>
            </a:pPr>
            <a:r>
              <a:rPr lang="zh-CN" altLang="en-US" sz="2800" dirty="0">
                <a:solidFill>
                  <a:schemeClr val="tx1">
                    <a:lumMod val="65000"/>
                    <a:lumOff val="35000"/>
                  </a:schemeClr>
                </a:solidFill>
                <a:latin typeface="+mj-ea"/>
                <a:ea typeface="+mj-ea"/>
              </a:rPr>
              <a:t>NAP+UAP作为厂商标识</a:t>
            </a:r>
            <a:r>
              <a:rPr lang="zh-CN" altLang="en-US" sz="2800" dirty="0">
                <a:solidFill>
                  <a:schemeClr val="tx1">
                    <a:lumMod val="65000"/>
                    <a:lumOff val="35000"/>
                  </a:schemeClr>
                </a:solidFill>
                <a:latin typeface="+mj-ea"/>
                <a:ea typeface="+mj-ea"/>
                <a:sym typeface="+mn-ea"/>
              </a:rPr>
              <a:t>，必须由蓝牙权威部门分配给不同的厂商。</a:t>
            </a:r>
            <a:endParaRPr lang="zh-CN" altLang="en-US" sz="2800" dirty="0">
              <a:solidFill>
                <a:schemeClr val="tx1">
                  <a:lumMod val="65000"/>
                  <a:lumOff val="35000"/>
                </a:schemeClr>
              </a:solidFill>
              <a:latin typeface="+mj-ea"/>
              <a:ea typeface="+mj-ea"/>
            </a:endParaRPr>
          </a:p>
        </p:txBody>
      </p:sp>
      <p:sp>
        <p:nvSpPr>
          <p:cNvPr id="8" name="矩形 7"/>
          <p:cNvSpPr/>
          <p:nvPr/>
        </p:nvSpPr>
        <p:spPr>
          <a:xfrm>
            <a:off x="8065467" y="6513239"/>
            <a:ext cx="10081120" cy="350668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786130" lvl="1" fontAlgn="auto">
              <a:lnSpc>
                <a:spcPct val="150000"/>
              </a:lnSpc>
              <a:spcBef>
                <a:spcPct val="20000"/>
              </a:spcBef>
              <a:spcAft>
                <a:spcPts val="0"/>
              </a:spcAft>
              <a:buClr>
                <a:schemeClr val="accent1"/>
              </a:buClr>
              <a:buSzPct val="85000"/>
            </a:pPr>
            <a:r>
              <a:rPr lang="en-US" altLang="zh-CN" sz="2800" dirty="0">
                <a:solidFill>
                  <a:schemeClr val="tx1">
                    <a:lumMod val="65000"/>
                    <a:lumOff val="35000"/>
                  </a:schemeClr>
                </a:solidFill>
                <a:latin typeface="+mj-ea"/>
              </a:rPr>
              <a:t>MAC Address: 00:1D:09:14:D2:7E (Dell)</a:t>
            </a:r>
            <a:br>
              <a:rPr lang="en-US" altLang="zh-CN" sz="2800" dirty="0">
                <a:solidFill>
                  <a:schemeClr val="tx1">
                    <a:lumMod val="65000"/>
                    <a:lumOff val="35000"/>
                  </a:schemeClr>
                </a:solidFill>
                <a:latin typeface="+mj-ea"/>
              </a:rPr>
            </a:br>
            <a:r>
              <a:rPr lang="en-US" altLang="zh-CN" sz="2800" dirty="0">
                <a:solidFill>
                  <a:schemeClr val="tx1">
                    <a:lumMod val="65000"/>
                    <a:lumOff val="35000"/>
                  </a:schemeClr>
                </a:solidFill>
                <a:latin typeface="+mj-ea"/>
              </a:rPr>
              <a:t>MAC Address: 00:1E:4F:E7:FE:F9 (Dell)</a:t>
            </a:r>
            <a:br>
              <a:rPr lang="en-US" altLang="zh-CN" sz="2800" dirty="0">
                <a:solidFill>
                  <a:schemeClr val="tx1">
                    <a:lumMod val="65000"/>
                    <a:lumOff val="35000"/>
                  </a:schemeClr>
                </a:solidFill>
                <a:latin typeface="+mj-ea"/>
              </a:rPr>
            </a:br>
            <a:r>
              <a:rPr lang="en-US" altLang="zh-CN" sz="2800" dirty="0">
                <a:solidFill>
                  <a:schemeClr val="tx1">
                    <a:lumMod val="65000"/>
                    <a:lumOff val="35000"/>
                  </a:schemeClr>
                </a:solidFill>
                <a:latin typeface="+mj-ea"/>
              </a:rPr>
              <a:t>MAC Address: 00:13:02:81:7C:36 (Intel Corporate)</a:t>
            </a:r>
            <a:br>
              <a:rPr lang="en-US" altLang="zh-CN" sz="2800" dirty="0">
                <a:solidFill>
                  <a:schemeClr val="tx1">
                    <a:lumMod val="65000"/>
                    <a:lumOff val="35000"/>
                  </a:schemeClr>
                </a:solidFill>
                <a:latin typeface="+mj-ea"/>
              </a:rPr>
            </a:br>
            <a:r>
              <a:rPr lang="en-US" altLang="zh-CN" sz="2800" dirty="0">
                <a:solidFill>
                  <a:schemeClr val="tx1">
                    <a:lumMod val="65000"/>
                    <a:lumOff val="35000"/>
                  </a:schemeClr>
                </a:solidFill>
                <a:latin typeface="+mj-ea"/>
              </a:rPr>
              <a:t>MAC Address: 00:11:11:74:02:72 (Intel)</a:t>
            </a:r>
            <a:br>
              <a:rPr lang="en-US" altLang="zh-CN" sz="2800" dirty="0">
                <a:solidFill>
                  <a:schemeClr val="tx1">
                    <a:lumMod val="65000"/>
                    <a:lumOff val="35000"/>
                  </a:schemeClr>
                </a:solidFill>
                <a:latin typeface="+mj-ea"/>
              </a:rPr>
            </a:br>
            <a:r>
              <a:rPr lang="en-US" altLang="zh-CN" sz="2800" dirty="0">
                <a:solidFill>
                  <a:schemeClr val="tx1">
                    <a:lumMod val="65000"/>
                    <a:lumOff val="35000"/>
                  </a:schemeClr>
                </a:solidFill>
                <a:latin typeface="+mj-ea"/>
              </a:rPr>
              <a:t>MAC Address: 00:18:39:84:8B:84 (Cisco-Linksys)</a:t>
            </a:r>
            <a:endParaRPr lang="zh-CN" altLang="en-US" sz="2800" dirty="0">
              <a:solidFill>
                <a:schemeClr val="tx1">
                  <a:lumMod val="65000"/>
                  <a:lumOff val="35000"/>
                </a:schemeClr>
              </a:solidFill>
              <a:latin typeface="+mj-ea"/>
            </a:endParaRPr>
          </a:p>
        </p:txBody>
      </p:sp>
      <p:grpSp>
        <p:nvGrpSpPr>
          <p:cNvPr id="14" name="组合 13"/>
          <p:cNvGrpSpPr/>
          <p:nvPr/>
        </p:nvGrpSpPr>
        <p:grpSpPr>
          <a:xfrm>
            <a:off x="11577955" y="2829560"/>
            <a:ext cx="5029200" cy="1980565"/>
            <a:chOff x="2280" y="1200"/>
            <a:chExt cx="7920" cy="3119"/>
          </a:xfrm>
        </p:grpSpPr>
        <p:sp>
          <p:nvSpPr>
            <p:cNvPr id="11270" name="Text Box 7"/>
            <p:cNvSpPr txBox="1"/>
            <p:nvPr/>
          </p:nvSpPr>
          <p:spPr>
            <a:xfrm>
              <a:off x="7800" y="3480"/>
              <a:ext cx="1800" cy="818"/>
            </a:xfrm>
            <a:prstGeom prst="rect">
              <a:avLst/>
            </a:prstGeom>
            <a:noFill/>
            <a:ln w="9525">
              <a:noFill/>
            </a:ln>
          </p:spPr>
          <p:txBody>
            <a:bodyPr>
              <a:spAutoFit/>
            </a:bodyPr>
            <a:lstStyle/>
            <a:p>
              <a:pPr algn="ctr"/>
              <a:r>
                <a:rPr lang="en-US" altLang="zh-CN" sz="2800" dirty="0">
                  <a:latin typeface="Arial" panose="020B0604020202020204" pitchFamily="34" charset="0"/>
                </a:rPr>
                <a:t>LAP</a:t>
              </a:r>
              <a:endParaRPr lang="en-US" altLang="zh-CN" sz="2800" dirty="0">
                <a:latin typeface="Arial" panose="020B0604020202020204" pitchFamily="34" charset="0"/>
              </a:endParaRPr>
            </a:p>
          </p:txBody>
        </p:sp>
        <p:sp>
          <p:nvSpPr>
            <p:cNvPr id="11273" name="Text Box 17"/>
            <p:cNvSpPr txBox="1"/>
            <p:nvPr/>
          </p:nvSpPr>
          <p:spPr>
            <a:xfrm>
              <a:off x="4440" y="3480"/>
              <a:ext cx="1440" cy="818"/>
            </a:xfrm>
            <a:prstGeom prst="rect">
              <a:avLst/>
            </a:prstGeom>
            <a:noFill/>
            <a:ln w="9525">
              <a:noFill/>
            </a:ln>
          </p:spPr>
          <p:txBody>
            <a:bodyPr wrap="none">
              <a:spAutoFit/>
            </a:bodyPr>
            <a:lstStyle/>
            <a:p>
              <a:r>
                <a:rPr lang="en-US" altLang="zh-CN" sz="2800" dirty="0">
                  <a:latin typeface="Arial" panose="020B0604020202020204" pitchFamily="34" charset="0"/>
                </a:rPr>
                <a:t>NAP</a:t>
              </a:r>
              <a:endParaRPr lang="en-US" altLang="zh-CN" sz="2800" dirty="0">
                <a:latin typeface="Arial" panose="020B0604020202020204" pitchFamily="34" charset="0"/>
              </a:endParaRPr>
            </a:p>
          </p:txBody>
        </p:sp>
        <p:sp>
          <p:nvSpPr>
            <p:cNvPr id="11275" name="Text Box 20"/>
            <p:cNvSpPr txBox="1"/>
            <p:nvPr/>
          </p:nvSpPr>
          <p:spPr>
            <a:xfrm>
              <a:off x="2280" y="3503"/>
              <a:ext cx="1440" cy="817"/>
            </a:xfrm>
            <a:prstGeom prst="rect">
              <a:avLst/>
            </a:prstGeom>
            <a:noFill/>
            <a:ln w="9525">
              <a:noFill/>
            </a:ln>
          </p:spPr>
          <p:txBody>
            <a:bodyPr wrap="none">
              <a:spAutoFit/>
            </a:bodyPr>
            <a:lstStyle/>
            <a:p>
              <a:r>
                <a:rPr lang="en-US" altLang="zh-CN" sz="2800" dirty="0">
                  <a:latin typeface="Arial" panose="020B0604020202020204" pitchFamily="34" charset="0"/>
                </a:rPr>
                <a:t>UAP</a:t>
              </a:r>
              <a:endParaRPr lang="en-US" altLang="zh-CN" sz="2800" dirty="0">
                <a:latin typeface="Arial" panose="020B0604020202020204" pitchFamily="34" charset="0"/>
              </a:endParaRPr>
            </a:p>
          </p:txBody>
        </p:sp>
        <p:grpSp>
          <p:nvGrpSpPr>
            <p:cNvPr id="15" name="组合 14"/>
            <p:cNvGrpSpPr/>
            <p:nvPr/>
          </p:nvGrpSpPr>
          <p:grpSpPr>
            <a:xfrm>
              <a:off x="2280" y="1200"/>
              <a:ext cx="7920" cy="2400"/>
              <a:chOff x="2280" y="1200"/>
              <a:chExt cx="7920" cy="2400"/>
            </a:xfrm>
          </p:grpSpPr>
          <p:sp>
            <p:nvSpPr>
              <p:cNvPr id="16" name="Rectangle 5"/>
              <p:cNvSpPr/>
              <p:nvPr/>
            </p:nvSpPr>
            <p:spPr>
              <a:xfrm>
                <a:off x="2280" y="1203"/>
                <a:ext cx="7920" cy="132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US" altLang="zh-CN" sz="4800" dirty="0">
                    <a:latin typeface="Arial" panose="020B0604020202020204" pitchFamily="34" charset="0"/>
                  </a:rPr>
                  <a:t>0e 25:a1 bd:66:01</a:t>
                </a:r>
                <a:endParaRPr lang="en-US" altLang="zh-CN" sz="4800" dirty="0">
                  <a:latin typeface="Arial" panose="020B0604020202020204" pitchFamily="34" charset="0"/>
                </a:endParaRPr>
              </a:p>
            </p:txBody>
          </p:sp>
          <p:sp>
            <p:nvSpPr>
              <p:cNvPr id="17" name="Line 8"/>
              <p:cNvSpPr/>
              <p:nvPr/>
            </p:nvSpPr>
            <p:spPr>
              <a:xfrm>
                <a:off x="6240" y="1200"/>
                <a:ext cx="0" cy="1320"/>
              </a:xfrm>
              <a:prstGeom prst="line">
                <a:avLst/>
              </a:prstGeom>
              <a:ln w="9525" cap="flat" cmpd="sng">
                <a:solidFill>
                  <a:schemeClr val="tx1"/>
                </a:solidFill>
                <a:prstDash val="solid"/>
                <a:headEnd type="none" w="med" len="med"/>
                <a:tailEnd type="none" w="med" len="med"/>
              </a:ln>
            </p:spPr>
          </p:sp>
          <p:sp>
            <p:nvSpPr>
              <p:cNvPr id="18" name="Line 11"/>
              <p:cNvSpPr/>
              <p:nvPr/>
            </p:nvSpPr>
            <p:spPr>
              <a:xfrm flipV="1">
                <a:off x="8640" y="2520"/>
                <a:ext cx="0" cy="960"/>
              </a:xfrm>
              <a:prstGeom prst="line">
                <a:avLst/>
              </a:prstGeom>
              <a:ln w="9525" cap="flat" cmpd="sng">
                <a:solidFill>
                  <a:schemeClr val="tx1"/>
                </a:solidFill>
                <a:prstDash val="solid"/>
                <a:headEnd type="none" w="med" len="med"/>
                <a:tailEnd type="triangle" w="med" len="med"/>
              </a:ln>
            </p:spPr>
          </p:sp>
          <p:sp>
            <p:nvSpPr>
              <p:cNvPr id="19" name="Line 18"/>
              <p:cNvSpPr/>
              <p:nvPr/>
            </p:nvSpPr>
            <p:spPr>
              <a:xfrm flipV="1">
                <a:off x="5160" y="2520"/>
                <a:ext cx="0" cy="1080"/>
              </a:xfrm>
              <a:prstGeom prst="line">
                <a:avLst/>
              </a:prstGeom>
              <a:ln w="9525" cap="flat" cmpd="sng">
                <a:solidFill>
                  <a:schemeClr val="tx1"/>
                </a:solidFill>
                <a:prstDash val="solid"/>
                <a:headEnd type="none" w="med" len="med"/>
                <a:tailEnd type="triangle" w="med" len="med"/>
              </a:ln>
            </p:spPr>
          </p:sp>
          <p:cxnSp>
            <p:nvCxnSpPr>
              <p:cNvPr id="20" name="直接连接符 19"/>
              <p:cNvCxnSpPr/>
              <p:nvPr/>
            </p:nvCxnSpPr>
            <p:spPr>
              <a:xfrm rot="5400000">
                <a:off x="2943" y="1860"/>
                <a:ext cx="1318" cy="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rot="5400000" flipH="1" flipV="1">
                <a:off x="2518" y="3000"/>
                <a:ext cx="963" cy="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蓝牙基带</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417871" y="1634852"/>
            <a:ext cx="16345816" cy="6624736"/>
          </a:xfrm>
          <a:prstGeom prst="rect">
            <a:avLst/>
          </a:prstGeom>
        </p:spPr>
        <p:txBody>
          <a:bodyPr/>
          <a:lstStyle/>
          <a:p>
            <a:pPr lvl="1" algn="l">
              <a:lnSpc>
                <a:spcPct val="150000"/>
              </a:lnSpc>
            </a:pPr>
            <a:r>
              <a:rPr lang="zh-CN" altLang="en-US" sz="3200" dirty="0">
                <a:solidFill>
                  <a:schemeClr val="tx1">
                    <a:lumMod val="65000"/>
                    <a:lumOff val="35000"/>
                  </a:schemeClr>
                </a:solidFill>
                <a:latin typeface="+mj-ea"/>
                <a:ea typeface="+mj-ea"/>
                <a:sym typeface="+mn-ea"/>
              </a:rPr>
              <a:t>基带层负责piconet内的连接建立， 寻址， 包格式，能量控制等。完成跳频和蓝牙数据及信息帧的传输及快速确认，从而消除空间干扰、降低信道衰落，确保链路稳定。与工作在相同频段的其他系统相比，蓝牙跳频更快，数据包更短，这使蓝牙技术系统比其他系统更稳定。</a:t>
            </a:r>
            <a:endParaRPr lang="zh-CN" altLang="en-US" sz="2800" dirty="0">
              <a:solidFill>
                <a:schemeClr val="tx1">
                  <a:lumMod val="65000"/>
                  <a:lumOff val="35000"/>
                </a:schemeClr>
              </a:solidFill>
              <a:latin typeface="+mj-ea"/>
              <a:ea typeface="+mj-ea"/>
            </a:endParaRPr>
          </a:p>
          <a:p>
            <a:pPr lvl="0"/>
            <a:r>
              <a:rPr lang="zh-CN" altLang="en-US" sz="3200" b="1" dirty="0">
                <a:solidFill>
                  <a:schemeClr val="tx1">
                    <a:lumMod val="75000"/>
                    <a:lumOff val="25000"/>
                  </a:schemeClr>
                </a:solidFill>
                <a:latin typeface="+mj-ea"/>
                <a:ea typeface="+mj-ea"/>
              </a:rPr>
              <a:t>发送数据</a:t>
            </a:r>
            <a:endParaRPr lang="en-US" altLang="zh-CN"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基带部分将来自高层协议的数据进行信道编码，向下传给射频进行发送</a:t>
            </a:r>
            <a:endParaRPr lang="en-US" altLang="zh-CN" sz="2800" b="1" dirty="0">
              <a:solidFill>
                <a:schemeClr val="tx1">
                  <a:lumMod val="75000"/>
                  <a:lumOff val="25000"/>
                </a:schemeClr>
              </a:solidFill>
              <a:latin typeface="+mj-ea"/>
              <a:ea typeface="+mj-ea"/>
            </a:endParaRPr>
          </a:p>
          <a:p>
            <a:pPr lvl="0"/>
            <a:r>
              <a:rPr lang="zh-CN" altLang="en-US" sz="3200" b="1" dirty="0">
                <a:solidFill>
                  <a:schemeClr val="tx1">
                    <a:lumMod val="75000"/>
                    <a:lumOff val="25000"/>
                  </a:schemeClr>
                </a:solidFill>
                <a:latin typeface="+mj-ea"/>
                <a:ea typeface="+mj-ea"/>
              </a:rPr>
              <a:t>接收数据</a:t>
            </a:r>
            <a:endParaRPr lang="en-US" altLang="zh-CN"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射频部分经过解调恢复空中数据并上传给基带，基带再对数据进行信道解码，向高层传输</a:t>
            </a:r>
            <a:endParaRPr lang="en-US" altLang="zh-CN" sz="3200" b="1" dirty="0">
              <a:solidFill>
                <a:schemeClr val="tx1">
                  <a:lumMod val="75000"/>
                  <a:lumOff val="2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控制物理层频率跳变</a:t>
            </a:r>
            <a:endParaRPr lang="en-US" altLang="zh-CN" sz="3200" b="1" dirty="0">
              <a:solidFill>
                <a:schemeClr val="tx1">
                  <a:lumMod val="75000"/>
                  <a:lumOff val="25000"/>
                </a:schemeClr>
              </a:solidFill>
              <a:latin typeface="+mj-ea"/>
              <a:ea typeface="+mj-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蓝牙基带</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796290" y="662305"/>
            <a:ext cx="15715615" cy="7412990"/>
          </a:xfrm>
          <a:prstGeom prst="rect">
            <a:avLst/>
          </a:prstGeom>
        </p:spPr>
        <p:txBody>
          <a:bodyPr/>
          <a:lstStyle/>
          <a:p>
            <a:pPr lvl="0" indent="0" algn="l" fontAlgn="auto">
              <a:lnSpc>
                <a:spcPts val="4560"/>
              </a:lnSpc>
              <a:spcBef>
                <a:spcPts val="0"/>
              </a:spcBef>
              <a:buNone/>
            </a:pPr>
            <a:endParaRPr lang="zh-CN" altLang="en-US" sz="3200" b="1" dirty="0">
              <a:solidFill>
                <a:schemeClr val="tx1">
                  <a:lumMod val="75000"/>
                  <a:lumOff val="25000"/>
                </a:schemeClr>
              </a:solidFill>
              <a:latin typeface="+mj-ea"/>
              <a:ea typeface="+mj-ea"/>
              <a:sym typeface="+mn-ea"/>
            </a:endParaRPr>
          </a:p>
          <a:p>
            <a:pPr marL="1005840" lvl="0" indent="0" algn="l" fontAlgn="auto">
              <a:lnSpc>
                <a:spcPct val="150000"/>
              </a:lnSpc>
              <a:spcBef>
                <a:spcPts val="0"/>
              </a:spcBef>
              <a:buFont typeface="Wingdings" panose="05000000000000000000" charset="0"/>
              <a:buChar char="l"/>
            </a:pPr>
            <a:r>
              <a:rPr lang="zh-CN" altLang="en-US" sz="3200" b="1" dirty="0">
                <a:solidFill>
                  <a:schemeClr val="tx1">
                    <a:lumMod val="75000"/>
                    <a:lumOff val="25000"/>
                  </a:schemeClr>
                </a:solidFill>
                <a:latin typeface="+mj-ea"/>
                <a:ea typeface="+mj-ea"/>
                <a:sym typeface="+mn-ea"/>
              </a:rPr>
              <a:t>蓝牙基带协议支持电路交换和分组交换两种技术，可以提供两种连接，即面向同步连接和异步无连接</a:t>
            </a:r>
            <a:endParaRPr lang="zh-CN" altLang="en-US" sz="3200" b="1" dirty="0">
              <a:solidFill>
                <a:schemeClr val="tx1">
                  <a:lumMod val="75000"/>
                  <a:lumOff val="25000"/>
                </a:schemeClr>
              </a:solidFill>
              <a:latin typeface="+mj-ea"/>
              <a:ea typeface="+mj-ea"/>
              <a:sym typeface="+mn-ea"/>
            </a:endParaRPr>
          </a:p>
          <a:p>
            <a:pPr marL="1280160" lvl="1" indent="0" algn="l" fontAlgn="auto">
              <a:lnSpc>
                <a:spcPct val="150000"/>
              </a:lnSpc>
              <a:spcBef>
                <a:spcPts val="0"/>
              </a:spcBef>
              <a:buFont typeface="Wingdings" panose="05000000000000000000" charset="0"/>
              <a:buChar char="Ø"/>
            </a:pPr>
            <a:r>
              <a:rPr lang="zh-CN" altLang="zh-CN" sz="3200" dirty="0">
                <a:solidFill>
                  <a:schemeClr val="tx1">
                    <a:lumMod val="75000"/>
                    <a:lumOff val="25000"/>
                  </a:schemeClr>
                </a:solidFill>
                <a:latin typeface="+mj-ea"/>
                <a:ea typeface="+mj-ea"/>
                <a:sym typeface="+mn-ea"/>
              </a:rPr>
              <a:t>面向同步连接</a:t>
            </a:r>
            <a:r>
              <a:rPr lang="en-US" altLang="zh-CN" sz="3200" dirty="0">
                <a:solidFill>
                  <a:srgbClr val="FF0000"/>
                </a:solidFill>
                <a:latin typeface="+mj-ea"/>
                <a:ea typeface="+mj-ea"/>
                <a:sym typeface="+mn-ea"/>
              </a:rPr>
              <a:t>SCO</a:t>
            </a:r>
            <a:r>
              <a:rPr lang="zh-CN" altLang="en-US" sz="3200" dirty="0">
                <a:solidFill>
                  <a:schemeClr val="tx1">
                    <a:lumMod val="65000"/>
                    <a:lumOff val="35000"/>
                  </a:schemeClr>
                </a:solidFill>
                <a:latin typeface="+mj-ea"/>
                <a:ea typeface="+mj-ea"/>
                <a:sym typeface="+mn-ea"/>
              </a:rPr>
              <a:t>（</a:t>
            </a:r>
            <a:r>
              <a:rPr lang="en-US" altLang="zh-CN" sz="3200" dirty="0">
                <a:solidFill>
                  <a:schemeClr val="tx1">
                    <a:lumMod val="65000"/>
                    <a:lumOff val="35000"/>
                  </a:schemeClr>
                </a:solidFill>
                <a:latin typeface="+mj-ea"/>
                <a:ea typeface="+mj-ea"/>
                <a:sym typeface="+mn-ea"/>
              </a:rPr>
              <a:t>Synchronous Connection Oriented</a:t>
            </a:r>
            <a:r>
              <a:rPr lang="zh-CN" altLang="en-US" sz="3200" dirty="0">
                <a:solidFill>
                  <a:schemeClr val="tx1">
                    <a:lumMod val="65000"/>
                    <a:lumOff val="35000"/>
                  </a:schemeClr>
                </a:solidFill>
                <a:latin typeface="+mj-ea"/>
                <a:ea typeface="+mj-ea"/>
                <a:sym typeface="+mn-ea"/>
              </a:rPr>
              <a:t>）</a:t>
            </a:r>
            <a:endParaRPr lang="zh-CN" altLang="en-US"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zh-CN" altLang="zh-CN" sz="2800" dirty="0">
                <a:solidFill>
                  <a:schemeClr val="tx1">
                    <a:lumMod val="65000"/>
                    <a:lumOff val="35000"/>
                  </a:schemeClr>
                </a:solidFill>
                <a:latin typeface="+mj-ea"/>
                <a:ea typeface="+mj-ea"/>
                <a:sym typeface="+mn-ea"/>
              </a:rPr>
              <a:t>主设备和从设备</a:t>
            </a:r>
            <a:r>
              <a:rPr lang="zh-CN" altLang="en-US" sz="2800" dirty="0">
                <a:solidFill>
                  <a:schemeClr val="tx1">
                    <a:lumMod val="65000"/>
                    <a:lumOff val="35000"/>
                  </a:schemeClr>
                </a:solidFill>
                <a:latin typeface="+mj-ea"/>
                <a:ea typeface="+mj-ea"/>
                <a:sym typeface="+mn-ea"/>
              </a:rPr>
              <a:t>间，</a:t>
            </a:r>
            <a:r>
              <a:rPr lang="zh-CN" altLang="zh-CN" sz="2800" dirty="0">
                <a:solidFill>
                  <a:schemeClr val="tx1">
                    <a:lumMod val="65000"/>
                    <a:lumOff val="35000"/>
                  </a:schemeClr>
                </a:solidFill>
                <a:latin typeface="+mj-ea"/>
                <a:ea typeface="+mj-ea"/>
                <a:sym typeface="+mn-ea"/>
              </a:rPr>
              <a:t>点对点连接间</a:t>
            </a:r>
            <a:r>
              <a:rPr lang="zh-CN" altLang="en-US" sz="2800" dirty="0">
                <a:solidFill>
                  <a:schemeClr val="tx1">
                    <a:lumMod val="65000"/>
                    <a:lumOff val="35000"/>
                  </a:schemeClr>
                </a:solidFill>
                <a:latin typeface="+mj-ea"/>
                <a:ea typeface="+mj-ea"/>
                <a:sym typeface="+mn-ea"/>
              </a:rPr>
              <a:t>并</a:t>
            </a:r>
            <a:r>
              <a:rPr lang="zh-CN" altLang="zh-CN" sz="2800" dirty="0">
                <a:solidFill>
                  <a:schemeClr val="tx1">
                    <a:lumMod val="65000"/>
                    <a:lumOff val="35000"/>
                  </a:schemeClr>
                </a:solidFill>
                <a:latin typeface="+mj-ea"/>
                <a:ea typeface="+mj-ea"/>
                <a:sym typeface="+mn-ea"/>
              </a:rPr>
              <a:t>分配固定的带宽；</a:t>
            </a:r>
            <a:endParaRPr lang="zh-CN"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zh-CN" altLang="zh-CN" sz="2800" dirty="0">
                <a:solidFill>
                  <a:schemeClr val="tx1">
                    <a:lumMod val="65000"/>
                    <a:lumOff val="35000"/>
                  </a:schemeClr>
                </a:solidFill>
                <a:latin typeface="+mj-ea"/>
                <a:ea typeface="+mj-ea"/>
                <a:sym typeface="+mn-ea"/>
              </a:rPr>
              <a:t>分组从不被重传，容错性差；</a:t>
            </a:r>
            <a:endParaRPr lang="zh-CN"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zh-CN" altLang="zh-CN" sz="2800" dirty="0">
                <a:solidFill>
                  <a:schemeClr val="tx1">
                    <a:lumMod val="65000"/>
                    <a:lumOff val="35000"/>
                  </a:schemeClr>
                </a:solidFill>
                <a:latin typeface="+mj-ea"/>
                <a:ea typeface="+mj-ea"/>
                <a:sym typeface="+mn-ea"/>
              </a:rPr>
              <a:t>M为S预留2个连续时间槽传送实时数据；</a:t>
            </a:r>
            <a:endParaRPr lang="zh-CN"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zh-CN" altLang="zh-CN" sz="2800" dirty="0">
                <a:solidFill>
                  <a:schemeClr val="tx1">
                    <a:lumMod val="65000"/>
                    <a:lumOff val="35000"/>
                  </a:schemeClr>
                </a:solidFill>
                <a:latin typeface="+mj-ea"/>
                <a:ea typeface="+mj-ea"/>
                <a:sym typeface="+mn-ea"/>
              </a:rPr>
              <a:t>M可同时支持3个SCO，每个S可有2～3个SCO（64kbps）</a:t>
            </a:r>
            <a:endParaRPr lang="zh-CN"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zh-CN" altLang="zh-CN" sz="2800" dirty="0">
                <a:solidFill>
                  <a:schemeClr val="tx1">
                    <a:lumMod val="65000"/>
                    <a:lumOff val="35000"/>
                  </a:schemeClr>
                </a:solidFill>
                <a:latin typeface="+mj-ea"/>
                <a:ea typeface="+mj-ea"/>
                <a:sym typeface="+mn-ea"/>
              </a:rPr>
              <a:t>Full-duplex通信</a:t>
            </a:r>
            <a:endParaRPr lang="zh-CN"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zh-CN" altLang="zh-CN" sz="2800" dirty="0">
                <a:solidFill>
                  <a:schemeClr val="tx1">
                    <a:lumMod val="65000"/>
                    <a:lumOff val="35000"/>
                  </a:schemeClr>
                </a:solidFill>
                <a:latin typeface="+mj-ea"/>
                <a:ea typeface="+mj-ea"/>
                <a:sym typeface="+mn-ea"/>
              </a:rPr>
              <a:t>主要用于音频/视频传输</a:t>
            </a:r>
            <a:endParaRPr lang="zh-CN"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endParaRPr lang="zh-CN" altLang="zh-CN" sz="2800" dirty="0">
              <a:solidFill>
                <a:schemeClr val="tx1">
                  <a:lumMod val="65000"/>
                  <a:lumOff val="35000"/>
                </a:schemeClr>
              </a:solidFill>
              <a:latin typeface="+mj-ea"/>
              <a:ea typeface="+mj-ea"/>
              <a:sym typeface="+mn-ea"/>
            </a:endParaRPr>
          </a:p>
          <a:p>
            <a:pPr marL="2194560" lvl="3" indent="0" algn="l" fontAlgn="auto">
              <a:lnSpc>
                <a:spcPts val="4560"/>
              </a:lnSpc>
              <a:spcBef>
                <a:spcPts val="0"/>
              </a:spcBef>
              <a:buFont typeface="Wingdings" panose="05000000000000000000" charset="0"/>
              <a:buNone/>
            </a:pPr>
            <a:endParaRPr lang="zh-CN" altLang="zh-CN" sz="2800" dirty="0">
              <a:solidFill>
                <a:schemeClr val="tx1">
                  <a:lumMod val="65000"/>
                  <a:lumOff val="35000"/>
                </a:schemeClr>
              </a:solidFill>
              <a:latin typeface="+mj-ea"/>
              <a:ea typeface="+mj-ea"/>
            </a:endParaRPr>
          </a:p>
          <a:p>
            <a:pPr marL="1243330" lvl="2" indent="0">
              <a:lnSpc>
                <a:spcPct val="150000"/>
              </a:lnSpc>
              <a:buFont typeface="Wingdings" panose="05000000000000000000" charset="0"/>
              <a:buNone/>
            </a:pPr>
            <a:endParaRPr lang="zh-CN" altLang="en-US" sz="2800" b="1" dirty="0">
              <a:solidFill>
                <a:schemeClr val="tx1">
                  <a:lumMod val="75000"/>
                  <a:lumOff val="25000"/>
                </a:schemeClr>
              </a:solidFill>
              <a:latin typeface="+mj-ea"/>
              <a:ea typeface="+mj-ea"/>
              <a:sym typeface="+mn-ea"/>
            </a:endParaRPr>
          </a:p>
          <a:p>
            <a:pPr lvl="1" algn="l">
              <a:lnSpc>
                <a:spcPct val="150000"/>
              </a:lnSpc>
            </a:pPr>
            <a:endParaRPr lang="zh-CN" altLang="en-US" sz="2800" dirty="0">
              <a:solidFill>
                <a:schemeClr val="tx1">
                  <a:lumMod val="65000"/>
                  <a:lumOff val="35000"/>
                </a:schemeClr>
              </a:solidFill>
              <a:latin typeface="+mj-ea"/>
              <a:ea typeface="+mj-ea"/>
            </a:endParaRPr>
          </a:p>
          <a:p>
            <a:pPr marL="0" lvl="0" indent="0">
              <a:buNone/>
            </a:pPr>
            <a:endParaRPr lang="en-US" altLang="zh-CN" sz="3200" b="1" dirty="0">
              <a:solidFill>
                <a:schemeClr val="tx1">
                  <a:lumMod val="75000"/>
                  <a:lumOff val="25000"/>
                </a:schemeClr>
              </a:solidFill>
              <a:latin typeface="+mj-ea"/>
              <a:ea typeface="+mj-ea"/>
            </a:endParaRPr>
          </a:p>
        </p:txBody>
      </p:sp>
      <p:pic>
        <p:nvPicPr>
          <p:cNvPr id="40964" name="图片 40963"/>
          <p:cNvPicPr>
            <a:picLocks noChangeAspect="1"/>
          </p:cNvPicPr>
          <p:nvPr/>
        </p:nvPicPr>
        <p:blipFill>
          <a:blip r:embed="rId1"/>
          <a:stretch>
            <a:fillRect/>
          </a:stretch>
        </p:blipFill>
        <p:spPr>
          <a:xfrm>
            <a:off x="5309870" y="7574280"/>
            <a:ext cx="7149465" cy="1534795"/>
          </a:xfrm>
          <a:prstGeom prst="rect">
            <a:avLst/>
          </a:prstGeom>
          <a:noFill/>
          <a:ln w="9525">
            <a:noFill/>
          </a:ln>
        </p:spPr>
      </p:pic>
      <p:pic>
        <p:nvPicPr>
          <p:cNvPr id="40965" name="图片 40964"/>
          <p:cNvPicPr>
            <a:picLocks noChangeAspect="1"/>
          </p:cNvPicPr>
          <p:nvPr/>
        </p:nvPicPr>
        <p:blipFill>
          <a:blip r:embed="rId2"/>
          <a:stretch>
            <a:fillRect/>
          </a:stretch>
        </p:blipFill>
        <p:spPr>
          <a:xfrm>
            <a:off x="14058265" y="7192645"/>
            <a:ext cx="3340100" cy="191579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蓝牙基带</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931545" y="969645"/>
            <a:ext cx="15715615" cy="7412990"/>
          </a:xfrm>
          <a:prstGeom prst="rect">
            <a:avLst/>
          </a:prstGeom>
        </p:spPr>
        <p:txBody>
          <a:bodyPr/>
          <a:lstStyle/>
          <a:p>
            <a:pPr lvl="0" indent="0" algn="l" fontAlgn="auto">
              <a:lnSpc>
                <a:spcPts val="4560"/>
              </a:lnSpc>
              <a:spcBef>
                <a:spcPts val="0"/>
              </a:spcBef>
              <a:buNone/>
            </a:pPr>
            <a:endParaRPr lang="zh-CN" altLang="en-US" sz="3200" b="1" dirty="0">
              <a:solidFill>
                <a:schemeClr val="tx1">
                  <a:lumMod val="75000"/>
                  <a:lumOff val="25000"/>
                </a:schemeClr>
              </a:solidFill>
              <a:latin typeface="+mj-ea"/>
              <a:ea typeface="+mj-ea"/>
              <a:sym typeface="+mn-ea"/>
            </a:endParaRPr>
          </a:p>
          <a:p>
            <a:pPr marL="1280160" lvl="1" indent="0" algn="l" fontAlgn="auto">
              <a:lnSpc>
                <a:spcPct val="150000"/>
              </a:lnSpc>
              <a:spcBef>
                <a:spcPts val="0"/>
              </a:spcBef>
              <a:buFont typeface="Wingdings" panose="05000000000000000000" charset="0"/>
              <a:buChar char="Ø"/>
            </a:pPr>
            <a:r>
              <a:rPr lang="zh-CN" altLang="zh-CN" sz="3200" dirty="0">
                <a:solidFill>
                  <a:schemeClr val="tx1">
                    <a:lumMod val="75000"/>
                    <a:lumOff val="25000"/>
                  </a:schemeClr>
                </a:solidFill>
                <a:latin typeface="+mj-ea"/>
                <a:ea typeface="+mj-ea"/>
                <a:sym typeface="+mn-ea"/>
              </a:rPr>
              <a:t>异步无连接</a:t>
            </a:r>
            <a:r>
              <a:rPr lang="zh-CN" altLang="zh-CN" sz="3200" dirty="0">
                <a:solidFill>
                  <a:srgbClr val="FF0000"/>
                </a:solidFill>
                <a:latin typeface="+mj-ea"/>
                <a:ea typeface="+mj-ea"/>
                <a:sym typeface="+mn-ea"/>
              </a:rPr>
              <a:t>ACL</a:t>
            </a:r>
            <a:r>
              <a:rPr lang="zh-CN" altLang="zh-CN" sz="3200" dirty="0">
                <a:solidFill>
                  <a:schemeClr val="tx1">
                    <a:lumMod val="75000"/>
                    <a:lumOff val="25000"/>
                  </a:schemeClr>
                </a:solidFill>
                <a:latin typeface="+mj-ea"/>
                <a:ea typeface="+mj-ea"/>
                <a:sym typeface="+mn-ea"/>
              </a:rPr>
              <a:t>（Asynchronous Connectionless Link）</a:t>
            </a:r>
            <a:endParaRPr lang="zh-CN" altLang="zh-CN" sz="2800" dirty="0">
              <a:solidFill>
                <a:schemeClr val="tx1">
                  <a:lumMod val="75000"/>
                  <a:lumOff val="2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zh-CN" altLang="zh-CN" sz="2800" dirty="0">
                <a:solidFill>
                  <a:schemeClr val="tx1">
                    <a:lumMod val="65000"/>
                    <a:lumOff val="35000"/>
                  </a:schemeClr>
                </a:solidFill>
                <a:latin typeface="+mj-ea"/>
                <a:ea typeface="+mj-ea"/>
                <a:sym typeface="+mn-ea"/>
              </a:rPr>
              <a:t>在未预留给</a:t>
            </a:r>
            <a:r>
              <a:rPr lang="en-US" altLang="zh-CN" sz="2800" dirty="0">
                <a:solidFill>
                  <a:schemeClr val="tx1">
                    <a:lumMod val="65000"/>
                    <a:lumOff val="35000"/>
                  </a:schemeClr>
                </a:solidFill>
                <a:latin typeface="+mj-ea"/>
                <a:ea typeface="+mj-ea"/>
                <a:sym typeface="+mn-ea"/>
              </a:rPr>
              <a:t>SCO</a:t>
            </a:r>
            <a:r>
              <a:rPr lang="zh-CN" altLang="zh-CN" sz="2800" dirty="0">
                <a:solidFill>
                  <a:schemeClr val="tx1">
                    <a:lumMod val="65000"/>
                    <a:lumOff val="35000"/>
                  </a:schemeClr>
                </a:solidFill>
                <a:latin typeface="+mj-ea"/>
                <a:ea typeface="+mj-ea"/>
                <a:sym typeface="+mn-ea"/>
              </a:rPr>
              <a:t>链路的时隙中，</a:t>
            </a:r>
            <a:r>
              <a:rPr lang="en-US" altLang="zh-CN" sz="2800" dirty="0">
                <a:solidFill>
                  <a:schemeClr val="tx1">
                    <a:lumMod val="65000"/>
                    <a:lumOff val="35000"/>
                  </a:schemeClr>
                </a:solidFill>
                <a:latin typeface="+mj-ea"/>
                <a:ea typeface="+mj-ea"/>
                <a:sym typeface="+mn-ea"/>
              </a:rPr>
              <a:t>M</a:t>
            </a:r>
            <a:r>
              <a:rPr lang="zh-CN" altLang="zh-CN" sz="2800" dirty="0">
                <a:solidFill>
                  <a:schemeClr val="tx1">
                    <a:lumMod val="65000"/>
                    <a:lumOff val="35000"/>
                  </a:schemeClr>
                </a:solidFill>
                <a:latin typeface="+mj-ea"/>
                <a:ea typeface="+mj-ea"/>
                <a:sym typeface="+mn-ea"/>
              </a:rPr>
              <a:t>与任意</a:t>
            </a:r>
            <a:r>
              <a:rPr lang="en-US" altLang="zh-CN" sz="2800" dirty="0">
                <a:solidFill>
                  <a:schemeClr val="tx1">
                    <a:lumMod val="65000"/>
                    <a:lumOff val="35000"/>
                  </a:schemeClr>
                </a:solidFill>
                <a:latin typeface="+mj-ea"/>
                <a:ea typeface="+mj-ea"/>
                <a:sym typeface="+mn-ea"/>
              </a:rPr>
              <a:t>S</a:t>
            </a:r>
            <a:r>
              <a:rPr lang="zh-CN" altLang="zh-CN" sz="2800" dirty="0">
                <a:solidFill>
                  <a:schemeClr val="tx1">
                    <a:lumMod val="65000"/>
                    <a:lumOff val="35000"/>
                  </a:schemeClr>
                </a:solidFill>
                <a:latin typeface="+mj-ea"/>
                <a:ea typeface="+mj-ea"/>
                <a:sym typeface="+mn-ea"/>
              </a:rPr>
              <a:t>传送无时间规律的分组；</a:t>
            </a:r>
            <a:endParaRPr lang="zh-CN"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en-US" altLang="zh-CN" sz="2800" dirty="0">
                <a:solidFill>
                  <a:schemeClr val="tx1">
                    <a:lumMod val="65000"/>
                    <a:lumOff val="35000"/>
                  </a:schemeClr>
                </a:solidFill>
                <a:latin typeface="+mj-ea"/>
                <a:ea typeface="+mj-ea"/>
                <a:sym typeface="+mn-ea"/>
              </a:rPr>
              <a:t>M和S之间的点-点/点-多点（广播）连接</a:t>
            </a:r>
            <a:r>
              <a:rPr lang="zh-CN" altLang="en-US" sz="2800" dirty="0">
                <a:solidFill>
                  <a:schemeClr val="tx1">
                    <a:lumMod val="65000"/>
                    <a:lumOff val="35000"/>
                  </a:schemeClr>
                </a:solidFill>
                <a:latin typeface="+mj-ea"/>
                <a:ea typeface="+mj-ea"/>
                <a:sym typeface="+mn-ea"/>
              </a:rPr>
              <a:t>；</a:t>
            </a:r>
            <a:endParaRPr lang="en-US"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zh-CN" altLang="zh-CN" sz="2800" dirty="0">
                <a:solidFill>
                  <a:schemeClr val="tx1">
                    <a:lumMod val="65000"/>
                    <a:lumOff val="35000"/>
                  </a:schemeClr>
                </a:solidFill>
                <a:latin typeface="+mj-ea"/>
                <a:ea typeface="+mj-ea"/>
                <a:sym typeface="+mn-ea"/>
              </a:rPr>
              <a:t>通过差错检测和重传来保证传送分组，传输比同步连接有保障；</a:t>
            </a:r>
            <a:endParaRPr lang="zh-CN"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zh-CN" altLang="zh-CN" sz="2800" dirty="0">
                <a:solidFill>
                  <a:schemeClr val="tx1">
                    <a:lumMod val="65000"/>
                    <a:lumOff val="35000"/>
                  </a:schemeClr>
                </a:solidFill>
                <a:latin typeface="+mj-ea"/>
                <a:ea typeface="+mj-ea"/>
                <a:sym typeface="+mn-ea"/>
              </a:rPr>
              <a:t>主要用于Best-effort的数据传输服务；</a:t>
            </a:r>
            <a:endParaRPr lang="zh-CN"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en-US" altLang="zh-CN" sz="2800" dirty="0">
                <a:solidFill>
                  <a:schemeClr val="tx1">
                    <a:lumMod val="65000"/>
                    <a:lumOff val="35000"/>
                  </a:schemeClr>
                </a:solidFill>
                <a:latin typeface="+mj-ea"/>
                <a:ea typeface="+mj-ea"/>
                <a:sym typeface="+mn-ea"/>
              </a:rPr>
              <a:t>每个S节点只有1条ACL</a:t>
            </a:r>
            <a:r>
              <a:rPr lang="zh-CN" altLang="en-US" sz="2800" dirty="0">
                <a:solidFill>
                  <a:schemeClr val="tx1">
                    <a:lumMod val="65000"/>
                    <a:lumOff val="35000"/>
                  </a:schemeClr>
                </a:solidFill>
                <a:latin typeface="+mj-ea"/>
                <a:ea typeface="+mj-ea"/>
                <a:sym typeface="+mn-ea"/>
              </a:rPr>
              <a:t>；</a:t>
            </a:r>
            <a:endParaRPr lang="en-US" altLang="zh-CN" sz="2800" dirty="0">
              <a:solidFill>
                <a:schemeClr val="tx1">
                  <a:lumMod val="65000"/>
                  <a:lumOff val="35000"/>
                </a:schemeClr>
              </a:solidFill>
              <a:latin typeface="+mj-ea"/>
              <a:ea typeface="+mj-ea"/>
              <a:sym typeface="+mn-ea"/>
            </a:endParaRPr>
          </a:p>
          <a:p>
            <a:pPr marL="2651760" lvl="3" indent="0" algn="l" fontAlgn="auto">
              <a:lnSpc>
                <a:spcPct val="150000"/>
              </a:lnSpc>
              <a:spcBef>
                <a:spcPts val="0"/>
              </a:spcBef>
              <a:buFont typeface="Wingdings" panose="05000000000000000000" charset="0"/>
              <a:buChar char="u"/>
            </a:pPr>
            <a:r>
              <a:rPr lang="en-US" altLang="zh-CN" sz="2800" dirty="0">
                <a:solidFill>
                  <a:schemeClr val="tx1">
                    <a:lumMod val="65000"/>
                    <a:lumOff val="35000"/>
                  </a:schemeClr>
                </a:solidFill>
                <a:latin typeface="+mj-ea"/>
                <a:ea typeface="+mj-ea"/>
                <a:sym typeface="+mn-ea"/>
              </a:rPr>
              <a:t>Half-duplex通信</a:t>
            </a:r>
            <a:r>
              <a:rPr lang="zh-CN" altLang="en-US" sz="2800" dirty="0">
                <a:solidFill>
                  <a:schemeClr val="tx1">
                    <a:lumMod val="65000"/>
                    <a:lumOff val="35000"/>
                  </a:schemeClr>
                </a:solidFill>
                <a:latin typeface="+mj-ea"/>
                <a:ea typeface="+mj-ea"/>
                <a:sym typeface="+mn-ea"/>
              </a:rPr>
              <a:t>。</a:t>
            </a:r>
            <a:endParaRPr lang="en-US" altLang="zh-CN" sz="2800" dirty="0">
              <a:solidFill>
                <a:schemeClr val="tx1">
                  <a:lumMod val="65000"/>
                  <a:lumOff val="35000"/>
                </a:schemeClr>
              </a:solidFill>
              <a:latin typeface="+mj-ea"/>
              <a:ea typeface="+mj-ea"/>
              <a:sym typeface="+mn-ea"/>
            </a:endParaRPr>
          </a:p>
          <a:p>
            <a:pPr marL="2194560" lvl="3" indent="0" algn="l" fontAlgn="auto">
              <a:lnSpc>
                <a:spcPts val="4560"/>
              </a:lnSpc>
              <a:spcBef>
                <a:spcPts val="0"/>
              </a:spcBef>
              <a:buFont typeface="Wingdings" panose="05000000000000000000" charset="0"/>
              <a:buNone/>
            </a:pPr>
            <a:endParaRPr lang="zh-CN" altLang="en-US" sz="2800" dirty="0">
              <a:solidFill>
                <a:schemeClr val="tx1">
                  <a:lumMod val="65000"/>
                  <a:lumOff val="35000"/>
                </a:schemeClr>
              </a:solidFill>
              <a:latin typeface="+mj-ea"/>
              <a:ea typeface="+mj-ea"/>
              <a:sym typeface="+mn-ea"/>
            </a:endParaRPr>
          </a:p>
          <a:p>
            <a:pPr marL="1243330" lvl="2" indent="0" algn="l" fontAlgn="auto">
              <a:lnSpc>
                <a:spcPts val="4560"/>
              </a:lnSpc>
              <a:spcBef>
                <a:spcPts val="0"/>
              </a:spcBef>
              <a:buFont typeface="Wingdings" panose="05000000000000000000" charset="0"/>
              <a:buNone/>
            </a:pPr>
            <a:endParaRPr lang="zh-CN" altLang="en-US" sz="2800" b="1" dirty="0">
              <a:solidFill>
                <a:schemeClr val="tx1">
                  <a:lumMod val="65000"/>
                  <a:lumOff val="35000"/>
                </a:schemeClr>
              </a:solidFill>
              <a:latin typeface="+mj-ea"/>
              <a:ea typeface="+mj-ea"/>
              <a:sym typeface="+mn-ea"/>
            </a:endParaRPr>
          </a:p>
          <a:p>
            <a:pPr marL="548640" lvl="0" indent="0" algn="l" fontAlgn="auto">
              <a:lnSpc>
                <a:spcPts val="4560"/>
              </a:lnSpc>
              <a:spcBef>
                <a:spcPts val="0"/>
              </a:spcBef>
              <a:buNone/>
            </a:pPr>
            <a:endParaRPr lang="zh-CN" altLang="en-US" sz="3200" b="1" dirty="0">
              <a:solidFill>
                <a:schemeClr val="tx1">
                  <a:lumMod val="75000"/>
                  <a:lumOff val="25000"/>
                </a:schemeClr>
              </a:solidFill>
              <a:latin typeface="+mj-ea"/>
              <a:ea typeface="+mj-ea"/>
              <a:sym typeface="+mn-ea"/>
            </a:endParaRPr>
          </a:p>
          <a:p>
            <a:pPr lvl="1" indent="0" algn="l" fontAlgn="auto">
              <a:lnSpc>
                <a:spcPts val="4560"/>
              </a:lnSpc>
              <a:spcBef>
                <a:spcPts val="0"/>
              </a:spcBef>
              <a:buFont typeface="Wingdings" panose="05000000000000000000" charset="0"/>
              <a:buNone/>
            </a:pPr>
            <a:endParaRPr lang="zh-CN" altLang="zh-CN" sz="2800" dirty="0">
              <a:solidFill>
                <a:schemeClr val="tx1">
                  <a:lumMod val="65000"/>
                  <a:lumOff val="35000"/>
                </a:schemeClr>
              </a:solidFill>
              <a:latin typeface="+mj-ea"/>
              <a:ea typeface="+mj-ea"/>
            </a:endParaRPr>
          </a:p>
          <a:p>
            <a:pPr marL="1243330" lvl="2" indent="0">
              <a:lnSpc>
                <a:spcPct val="150000"/>
              </a:lnSpc>
              <a:buFont typeface="Wingdings" panose="05000000000000000000" charset="0"/>
              <a:buNone/>
            </a:pPr>
            <a:endParaRPr lang="zh-CN" altLang="en-US" sz="2800" b="1" dirty="0">
              <a:solidFill>
                <a:schemeClr val="tx1">
                  <a:lumMod val="75000"/>
                  <a:lumOff val="25000"/>
                </a:schemeClr>
              </a:solidFill>
              <a:latin typeface="+mj-ea"/>
              <a:ea typeface="+mj-ea"/>
              <a:sym typeface="+mn-ea"/>
            </a:endParaRPr>
          </a:p>
          <a:p>
            <a:pPr lvl="1" algn="l">
              <a:lnSpc>
                <a:spcPct val="150000"/>
              </a:lnSpc>
            </a:pPr>
            <a:endParaRPr lang="zh-CN" altLang="en-US" sz="2800" dirty="0">
              <a:solidFill>
                <a:schemeClr val="tx1">
                  <a:lumMod val="65000"/>
                  <a:lumOff val="35000"/>
                </a:schemeClr>
              </a:solidFill>
              <a:latin typeface="+mj-ea"/>
              <a:ea typeface="+mj-ea"/>
            </a:endParaRPr>
          </a:p>
          <a:p>
            <a:pPr marL="0" lvl="0" indent="0">
              <a:buNone/>
            </a:pPr>
            <a:endParaRPr lang="en-US" altLang="zh-CN" sz="3200" b="1" dirty="0">
              <a:solidFill>
                <a:schemeClr val="tx1">
                  <a:lumMod val="75000"/>
                  <a:lumOff val="25000"/>
                </a:schemeClr>
              </a:solidFill>
              <a:latin typeface="+mj-ea"/>
              <a:ea typeface="+mj-ea"/>
            </a:endParaRPr>
          </a:p>
        </p:txBody>
      </p:sp>
      <p:pic>
        <p:nvPicPr>
          <p:cNvPr id="39941" name="图片 39940"/>
          <p:cNvPicPr>
            <a:picLocks noChangeAspect="1"/>
          </p:cNvPicPr>
          <p:nvPr/>
        </p:nvPicPr>
        <p:blipFill>
          <a:blip r:embed="rId1"/>
          <a:stretch>
            <a:fillRect/>
          </a:stretch>
        </p:blipFill>
        <p:spPr>
          <a:xfrm>
            <a:off x="13896975" y="5067300"/>
            <a:ext cx="3550920" cy="223837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fontAlgn="auto">
              <a:spcAft>
                <a:spcPts val="0"/>
              </a:spcAft>
            </a:pPr>
            <a:r>
              <a:rPr lang="zh-CN" altLang="en-US" dirty="0"/>
              <a:t>无线个域网</a:t>
            </a:r>
            <a:r>
              <a:rPr lang="zh-CN" altLang="en-US" dirty="0">
                <a:sym typeface="+mn-ea"/>
              </a:rPr>
              <a:t>(WPAN)</a:t>
            </a:r>
            <a:endParaRPr lang="zh-CN" altLang="en-US" dirty="0"/>
          </a:p>
        </p:txBody>
      </p:sp>
      <p:sp>
        <p:nvSpPr>
          <p:cNvPr id="11" name="Rectangle 3"/>
          <p:cNvSpPr>
            <a:spLocks noGrp="1" noChangeArrowheads="1"/>
          </p:cNvSpPr>
          <p:nvPr>
            <p:ph type="body" idx="4294967295"/>
          </p:nvPr>
        </p:nvSpPr>
        <p:spPr>
          <a:xfrm>
            <a:off x="648644" y="2048743"/>
            <a:ext cx="16633847" cy="6480720"/>
          </a:xfrm>
          <a:prstGeom prst="rect">
            <a:avLst/>
          </a:prstGeom>
        </p:spPr>
        <p:txBody>
          <a:bodyPr/>
          <a:lstStyle/>
          <a:p>
            <a:pPr eaLnBrk="1" hangingPunct="1">
              <a:lnSpc>
                <a:spcPct val="150000"/>
              </a:lnSpc>
            </a:pPr>
            <a:r>
              <a:rPr lang="zh-CN" altLang="en-US" sz="3600" b="1" dirty="0">
                <a:solidFill>
                  <a:schemeClr val="tx1">
                    <a:lumMod val="75000"/>
                    <a:lumOff val="25000"/>
                  </a:schemeClr>
                </a:solidFill>
                <a:latin typeface="+mj-ea"/>
                <a:ea typeface="+mj-ea"/>
              </a:rPr>
              <a:t>无线个域网</a:t>
            </a:r>
            <a:endParaRPr lang="zh-CN" altLang="en-US" sz="3600" b="1" dirty="0">
              <a:solidFill>
                <a:schemeClr val="tx1">
                  <a:lumMod val="75000"/>
                  <a:lumOff val="25000"/>
                </a:schemeClr>
              </a:solidFill>
              <a:latin typeface="+mj-ea"/>
              <a:ea typeface="+mj-ea"/>
            </a:endParaRPr>
          </a:p>
          <a:p>
            <a:pPr lvl="1" eaLnBrk="1" hangingPunct="1">
              <a:lnSpc>
                <a:spcPct val="150000"/>
              </a:lnSpc>
            </a:pPr>
            <a:r>
              <a:rPr lang="zh-CN" altLang="en-US" sz="3200" dirty="0">
                <a:solidFill>
                  <a:schemeClr val="tx1">
                    <a:lumMod val="65000"/>
                    <a:lumOff val="35000"/>
                  </a:schemeClr>
                </a:solidFill>
                <a:latin typeface="+mj-ea"/>
                <a:ea typeface="+mj-ea"/>
              </a:rPr>
              <a:t>主要用于短距离、小范围内设备以自组网的方式进行无线互联</a:t>
            </a:r>
            <a:endParaRPr lang="zh-CN" altLang="en-US" sz="3200" dirty="0">
              <a:solidFill>
                <a:schemeClr val="tx1">
                  <a:lumMod val="65000"/>
                  <a:lumOff val="35000"/>
                </a:schemeClr>
              </a:solidFill>
              <a:latin typeface="+mj-ea"/>
              <a:ea typeface="+mj-ea"/>
            </a:endParaRPr>
          </a:p>
          <a:p>
            <a:pPr lvl="1">
              <a:lnSpc>
                <a:spcPct val="150000"/>
              </a:lnSpc>
            </a:pPr>
            <a:r>
              <a:rPr lang="en-US" altLang="zh-CN" sz="3200" dirty="0">
                <a:solidFill>
                  <a:schemeClr val="tx1">
                    <a:lumMod val="65000"/>
                    <a:lumOff val="35000"/>
                  </a:schemeClr>
                </a:solidFill>
                <a:latin typeface="+mj-ea"/>
                <a:ea typeface="+mj-ea"/>
              </a:rPr>
              <a:t>IrDA</a:t>
            </a:r>
            <a:r>
              <a:rPr lang="zh-CN" altLang="en-US" sz="3200" dirty="0">
                <a:solidFill>
                  <a:schemeClr val="tx1">
                    <a:lumMod val="65000"/>
                    <a:lumOff val="35000"/>
                  </a:schemeClr>
                </a:solidFill>
                <a:latin typeface="+mj-ea"/>
                <a:ea typeface="+mj-ea"/>
              </a:rPr>
              <a:t>、</a:t>
            </a:r>
            <a:r>
              <a:rPr lang="en-US" altLang="zh-CN" sz="3200" dirty="0">
                <a:solidFill>
                  <a:schemeClr val="tx1">
                    <a:lumMod val="65000"/>
                    <a:lumOff val="35000"/>
                  </a:schemeClr>
                </a:solidFill>
                <a:latin typeface="+mj-ea"/>
                <a:ea typeface="+mj-ea"/>
              </a:rPr>
              <a:t>Home RF</a:t>
            </a:r>
            <a:r>
              <a:rPr lang="zh-CN" altLang="en-US" sz="3200" dirty="0">
                <a:solidFill>
                  <a:schemeClr val="tx1">
                    <a:lumMod val="65000"/>
                    <a:lumOff val="35000"/>
                  </a:schemeClr>
                </a:solidFill>
                <a:latin typeface="+mj-ea"/>
                <a:ea typeface="+mj-ea"/>
              </a:rPr>
              <a:t>、</a:t>
            </a:r>
            <a:r>
              <a:rPr lang="en-US" altLang="zh-CN" sz="3200" dirty="0">
                <a:solidFill>
                  <a:schemeClr val="tx1">
                    <a:lumMod val="65000"/>
                    <a:lumOff val="35000"/>
                  </a:schemeClr>
                </a:solidFill>
                <a:latin typeface="+mj-ea"/>
                <a:ea typeface="+mj-ea"/>
              </a:rPr>
              <a:t>Ultra Width Band</a:t>
            </a:r>
            <a:r>
              <a:rPr lang="zh-CN" altLang="en-US" sz="3200" dirty="0">
                <a:solidFill>
                  <a:schemeClr val="tx1">
                    <a:lumMod val="65000"/>
                    <a:lumOff val="35000"/>
                  </a:schemeClr>
                </a:solidFill>
                <a:latin typeface="+mj-ea"/>
                <a:ea typeface="+mj-ea"/>
              </a:rPr>
              <a:t>、</a:t>
            </a:r>
            <a:r>
              <a:rPr lang="en-US" altLang="zh-CN" sz="3200" b="1" u="sng" dirty="0" err="1">
                <a:solidFill>
                  <a:schemeClr val="tx1">
                    <a:lumMod val="65000"/>
                    <a:lumOff val="35000"/>
                  </a:schemeClr>
                </a:solidFill>
                <a:latin typeface="+mj-ea"/>
                <a:ea typeface="+mj-ea"/>
              </a:rPr>
              <a:t>Zigbee</a:t>
            </a:r>
            <a:r>
              <a:rPr lang="zh-CN" altLang="en-US" sz="3200" dirty="0">
                <a:solidFill>
                  <a:schemeClr val="tx1">
                    <a:lumMod val="65000"/>
                    <a:lumOff val="35000"/>
                  </a:schemeClr>
                </a:solidFill>
                <a:latin typeface="+mj-ea"/>
                <a:ea typeface="+mj-ea"/>
              </a:rPr>
              <a:t>、</a:t>
            </a:r>
            <a:r>
              <a:rPr lang="en-US" altLang="zh-CN" sz="3200" dirty="0">
                <a:solidFill>
                  <a:schemeClr val="tx1">
                    <a:lumMod val="65000"/>
                    <a:lumOff val="35000"/>
                  </a:schemeClr>
                </a:solidFill>
                <a:latin typeface="+mj-ea"/>
              </a:rPr>
              <a:t> </a:t>
            </a:r>
            <a:r>
              <a:rPr lang="en-US" altLang="zh-CN" sz="3200" b="1" u="sng" dirty="0">
                <a:solidFill>
                  <a:schemeClr val="tx1">
                    <a:lumMod val="65000"/>
                    <a:lumOff val="35000"/>
                  </a:schemeClr>
                </a:solidFill>
                <a:latin typeface="+mj-ea"/>
              </a:rPr>
              <a:t>Blue Tooth</a:t>
            </a:r>
            <a:endParaRPr lang="en-US" altLang="zh-CN" sz="3200" b="1" u="sng" dirty="0">
              <a:solidFill>
                <a:schemeClr val="tx1">
                  <a:lumMod val="65000"/>
                  <a:lumOff val="35000"/>
                </a:schemeClr>
              </a:solidFill>
              <a:latin typeface="+mj-ea"/>
            </a:endParaRPr>
          </a:p>
          <a:p>
            <a:pPr lvl="1">
              <a:lnSpc>
                <a:spcPct val="150000"/>
              </a:lnSpc>
            </a:pPr>
            <a:r>
              <a:rPr lang="zh-CN" altLang="en-US" sz="3200" dirty="0">
                <a:solidFill>
                  <a:schemeClr val="tx1">
                    <a:lumMod val="65000"/>
                    <a:lumOff val="35000"/>
                  </a:schemeClr>
                </a:solidFill>
                <a:latin typeface="+mj-ea"/>
                <a:ea typeface="+mj-ea"/>
                <a:sym typeface="+mn-ea"/>
              </a:rPr>
              <a:t>IEEE 802.15工作组是IEEE针对无线个人区域网(WPAN)而成立的，开发有关短距离范围的WPAN标准。</a:t>
            </a:r>
            <a:endParaRPr lang="en-US" altLang="zh-CN" sz="3200" b="1" u="sng" dirty="0">
              <a:solidFill>
                <a:schemeClr val="tx1">
                  <a:lumMod val="65000"/>
                  <a:lumOff val="35000"/>
                </a:schemeClr>
              </a:solidFill>
              <a:latin typeface="+mj-ea"/>
              <a:ea typeface="+mj-ea"/>
            </a:endParaRPr>
          </a:p>
        </p:txBody>
      </p:sp>
      <p:pic>
        <p:nvPicPr>
          <p:cNvPr id="65540" name="图片 65539"/>
          <p:cNvPicPr/>
          <p:nvPr/>
        </p:nvPicPr>
        <p:blipFill>
          <a:blip r:embed="rId1"/>
          <a:stretch>
            <a:fillRect/>
          </a:stretch>
        </p:blipFill>
        <p:spPr>
          <a:xfrm>
            <a:off x="15614650" y="5422900"/>
            <a:ext cx="1308100" cy="1404938"/>
          </a:xfrm>
          <a:prstGeom prst="rect">
            <a:avLst/>
          </a:prstGeom>
          <a:noFill/>
          <a:ln w="9525">
            <a:noFill/>
          </a:ln>
        </p:spPr>
      </p:pic>
      <p:pic>
        <p:nvPicPr>
          <p:cNvPr id="65541" name="图片 65540"/>
          <p:cNvPicPr/>
          <p:nvPr/>
        </p:nvPicPr>
        <p:blipFill>
          <a:blip r:embed="rId2"/>
          <a:stretch>
            <a:fillRect/>
          </a:stretch>
        </p:blipFill>
        <p:spPr>
          <a:xfrm>
            <a:off x="15387955" y="1912620"/>
            <a:ext cx="1431925" cy="1157288"/>
          </a:xfrm>
          <a:prstGeom prst="rect">
            <a:avLst/>
          </a:prstGeom>
          <a:noFill/>
          <a:ln w="9525">
            <a:noFill/>
          </a:ln>
        </p:spPr>
      </p:pic>
      <p:pic>
        <p:nvPicPr>
          <p:cNvPr id="65542" name="图片 65541" descr="802"/>
          <p:cNvPicPr>
            <a:picLocks noChangeAspect="1"/>
          </p:cNvPicPr>
          <p:nvPr/>
        </p:nvPicPr>
        <p:blipFill>
          <a:blip r:embed="rId3"/>
          <a:stretch>
            <a:fillRect/>
          </a:stretch>
        </p:blipFill>
        <p:spPr>
          <a:xfrm>
            <a:off x="15614650" y="3347403"/>
            <a:ext cx="977900" cy="1008062"/>
          </a:xfrm>
          <a:prstGeom prst="rect">
            <a:avLst/>
          </a:prstGeom>
          <a:noFill/>
          <a:ln w="9525" cap="flat" cmpd="sng">
            <a:solidFill>
              <a:schemeClr val="tx1"/>
            </a:solidFill>
            <a:prstDash val="solid"/>
            <a:miter/>
            <a:headEnd type="none" w="med" len="med"/>
            <a:tailEnd type="none" w="med" len="med"/>
          </a:ln>
        </p:spPr>
      </p:pic>
      <p:pic>
        <p:nvPicPr>
          <p:cNvPr id="65546" name="图片 65545" descr="zigbee_logo_120x100pix"/>
          <p:cNvPicPr>
            <a:picLocks noChangeAspect="1"/>
          </p:cNvPicPr>
          <p:nvPr/>
        </p:nvPicPr>
        <p:blipFill>
          <a:blip r:embed="rId4"/>
          <a:stretch>
            <a:fillRect/>
          </a:stretch>
        </p:blipFill>
        <p:spPr>
          <a:xfrm>
            <a:off x="15779750" y="7352665"/>
            <a:ext cx="1143000" cy="95250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蓝牙链路层规范</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458470" y="1472679"/>
            <a:ext cx="17472093" cy="7704856"/>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蓝牙链路管理器规范</a:t>
            </a:r>
            <a:r>
              <a:rPr lang="en-US" altLang="zh-CN" sz="3200" b="1" dirty="0">
                <a:solidFill>
                  <a:schemeClr val="tx1">
                    <a:lumMod val="75000"/>
                    <a:lumOff val="25000"/>
                  </a:schemeClr>
                </a:solidFill>
                <a:latin typeface="+mj-ea"/>
                <a:ea typeface="+mj-ea"/>
              </a:rPr>
              <a:t>LMP</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Link Management Protocol</a:t>
            </a:r>
            <a:r>
              <a:rPr lang="zh-CN" altLang="en-US" sz="3200" b="1" dirty="0">
                <a:solidFill>
                  <a:schemeClr val="tx1">
                    <a:lumMod val="75000"/>
                    <a:lumOff val="25000"/>
                  </a:schemeClr>
                </a:solidFill>
                <a:latin typeface="+mj-ea"/>
                <a:ea typeface="+mj-ea"/>
              </a:rPr>
              <a:t>）</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管理主站与从站间的无线电链路的各个方面。</a:t>
            </a:r>
            <a:endParaRPr lang="zh-CN" altLang="en-US" sz="2800" dirty="0">
              <a:solidFill>
                <a:schemeClr val="tx1">
                  <a:lumMod val="65000"/>
                  <a:lumOff val="35000"/>
                </a:schemeClr>
              </a:solidFill>
              <a:latin typeface="+mj-ea"/>
              <a:ea typeface="+mj-ea"/>
            </a:endParaRPr>
          </a:p>
          <a:p>
            <a:pPr marL="1737360" lvl="2" indent="-494030" eaLnBrk="1" hangingPunct="1">
              <a:lnSpc>
                <a:spcPct val="150000"/>
              </a:lnSpc>
              <a:buFont typeface="Wingdings" panose="05000000000000000000" charset="0"/>
              <a:buChar char="Ø"/>
            </a:pPr>
            <a:r>
              <a:rPr lang="zh-CN" altLang="en-US" sz="2800" dirty="0">
                <a:solidFill>
                  <a:schemeClr val="tx1">
                    <a:lumMod val="65000"/>
                    <a:lumOff val="35000"/>
                  </a:schemeClr>
                </a:solidFill>
                <a:latin typeface="+mj-ea"/>
                <a:ea typeface="+mj-ea"/>
                <a:sym typeface="+mn-ea"/>
              </a:rPr>
              <a:t>能量控制：根据接收信号强度要求发送者调整发送能量</a:t>
            </a:r>
            <a:r>
              <a:rPr lang="zh-CN" altLang="en-US" sz="2800" dirty="0">
                <a:sym typeface="+mn-ea"/>
              </a:rPr>
              <a:t>。</a:t>
            </a:r>
            <a:endParaRPr lang="zh-CN" altLang="en-US" sz="2800" dirty="0"/>
          </a:p>
          <a:p>
            <a:pPr marL="1737360" lvl="2" indent="-494030" eaLnBrk="1" hangingPunct="1">
              <a:lnSpc>
                <a:spcPct val="150000"/>
              </a:lnSpc>
              <a:buFont typeface="Wingdings" panose="05000000000000000000" charset="0"/>
              <a:buChar char="Ø"/>
            </a:pPr>
            <a:r>
              <a:rPr lang="zh-CN" altLang="en-US" sz="2800" dirty="0">
                <a:solidFill>
                  <a:schemeClr val="tx1">
                    <a:lumMod val="65000"/>
                    <a:lumOff val="35000"/>
                  </a:schemeClr>
                </a:solidFill>
                <a:latin typeface="+mj-ea"/>
                <a:ea typeface="+mj-ea"/>
                <a:sym typeface="+mn-ea"/>
              </a:rPr>
              <a:t>能力协商：交换版本号和所支持的特性。</a:t>
            </a:r>
            <a:endParaRPr lang="zh-CN" altLang="en-US" sz="2800" dirty="0">
              <a:solidFill>
                <a:schemeClr val="tx1">
                  <a:lumMod val="65000"/>
                  <a:lumOff val="35000"/>
                </a:schemeClr>
              </a:solidFill>
              <a:latin typeface="+mj-ea"/>
              <a:ea typeface="+mj-ea"/>
              <a:sym typeface="+mn-ea"/>
            </a:endParaRPr>
          </a:p>
          <a:p>
            <a:pPr marL="1737360" lvl="2" indent="-494030" eaLnBrk="1" hangingPunct="1">
              <a:lnSpc>
                <a:spcPct val="150000"/>
              </a:lnSpc>
              <a:buFont typeface="Wingdings" panose="05000000000000000000" charset="0"/>
              <a:buChar char="Ø"/>
            </a:pPr>
            <a:r>
              <a:rPr lang="zh-CN" altLang="en-US" sz="2800" dirty="0">
                <a:solidFill>
                  <a:schemeClr val="tx1">
                    <a:lumMod val="65000"/>
                    <a:lumOff val="35000"/>
                  </a:schemeClr>
                </a:solidFill>
                <a:latin typeface="+mj-ea"/>
                <a:ea typeface="+mj-ea"/>
                <a:sym typeface="+mn-ea"/>
              </a:rPr>
              <a:t>QoS协商：轮询时间、延迟、传送能力。</a:t>
            </a:r>
            <a:endParaRPr lang="zh-CN" altLang="en-US" sz="2800" dirty="0">
              <a:solidFill>
                <a:schemeClr val="tx1">
                  <a:lumMod val="65000"/>
                  <a:lumOff val="35000"/>
                </a:schemeClr>
              </a:solidFill>
              <a:latin typeface="+mj-ea"/>
              <a:ea typeface="+mj-ea"/>
              <a:sym typeface="+mn-ea"/>
            </a:endParaRPr>
          </a:p>
          <a:p>
            <a:pPr marL="1737360" lvl="2" indent="-494030" eaLnBrk="1" hangingPunct="1">
              <a:lnSpc>
                <a:spcPct val="150000"/>
              </a:lnSpc>
              <a:buFont typeface="Wingdings" panose="05000000000000000000" charset="0"/>
              <a:buChar char="Ø"/>
            </a:pPr>
            <a:r>
              <a:rPr lang="zh-CN" altLang="en-US" sz="2800" dirty="0">
                <a:solidFill>
                  <a:schemeClr val="tx1">
                    <a:lumMod val="65000"/>
                    <a:lumOff val="35000"/>
                  </a:schemeClr>
                </a:solidFill>
                <a:latin typeface="+mj-ea"/>
                <a:ea typeface="+mj-ea"/>
                <a:sym typeface="+mn-ea"/>
              </a:rPr>
              <a:t>同步：修正时钟偏差或者接受特殊的同步packet</a:t>
            </a:r>
            <a:endParaRPr lang="zh-CN" altLang="en-US" sz="2800" dirty="0">
              <a:solidFill>
                <a:schemeClr val="tx1">
                  <a:lumMod val="65000"/>
                  <a:lumOff val="35000"/>
                </a:schemeClr>
              </a:solidFill>
              <a:latin typeface="+mj-ea"/>
              <a:ea typeface="+mj-ea"/>
            </a:endParaRPr>
          </a:p>
          <a:p>
            <a:pPr marL="1737360" lvl="2" indent="-494030" eaLnBrk="1" hangingPunct="1">
              <a:lnSpc>
                <a:spcPct val="150000"/>
              </a:lnSpc>
              <a:buFont typeface="Wingdings" panose="05000000000000000000" charset="0"/>
              <a:buChar char="Ø"/>
            </a:pPr>
            <a:r>
              <a:rPr lang="zh-CN" altLang="en-US" sz="2800" dirty="0">
                <a:solidFill>
                  <a:schemeClr val="tx1">
                    <a:lumMod val="65000"/>
                    <a:lumOff val="35000"/>
                  </a:schemeClr>
                </a:solidFill>
                <a:latin typeface="+mj-ea"/>
                <a:ea typeface="+mj-ea"/>
                <a:sym typeface="+mn-ea"/>
              </a:rPr>
              <a:t>改变状态和传输模式：M和S角色的改变</a:t>
            </a:r>
            <a:endParaRPr lang="zh-CN" altLang="en-US" sz="2800" dirty="0">
              <a:solidFill>
                <a:schemeClr val="tx1">
                  <a:lumMod val="65000"/>
                  <a:lumOff val="35000"/>
                </a:schemeClr>
              </a:solidFill>
              <a:latin typeface="+mj-ea"/>
              <a:ea typeface="+mj-ea"/>
            </a:endParaRPr>
          </a:p>
          <a:p>
            <a:pPr marL="1737360" lvl="2" indent="-494030" eaLnBrk="1" hangingPunct="1">
              <a:lnSpc>
                <a:spcPct val="150000"/>
              </a:lnSpc>
              <a:buFont typeface="Wingdings" panose="05000000000000000000" charset="0"/>
              <a:buChar char="Ø"/>
            </a:pPr>
            <a:r>
              <a:rPr lang="zh-CN" altLang="en-US" sz="2800" dirty="0">
                <a:solidFill>
                  <a:schemeClr val="tx1">
                    <a:lumMod val="65000"/>
                    <a:lumOff val="35000"/>
                  </a:schemeClr>
                </a:solidFill>
                <a:latin typeface="+mj-ea"/>
                <a:ea typeface="+mj-ea"/>
                <a:sym typeface="+mn-ea"/>
              </a:rPr>
              <a:t>链路控制：控制link活动</a:t>
            </a:r>
            <a:endParaRPr lang="zh-CN" altLang="en-US" sz="2800" dirty="0">
              <a:solidFill>
                <a:schemeClr val="tx1">
                  <a:lumMod val="65000"/>
                  <a:lumOff val="35000"/>
                </a:schemeClr>
              </a:solidFill>
              <a:latin typeface="+mj-ea"/>
              <a:ea typeface="+mj-ea"/>
            </a:endParaRPr>
          </a:p>
          <a:p>
            <a:pPr marL="1737360" lvl="2" indent="-494030" eaLnBrk="1" hangingPunct="1">
              <a:lnSpc>
                <a:spcPct val="150000"/>
              </a:lnSpc>
              <a:buFont typeface="Wingdings" panose="05000000000000000000" charset="0"/>
              <a:buChar char="Ø"/>
            </a:pPr>
            <a:r>
              <a:rPr lang="zh-CN" altLang="en-US" sz="2800" dirty="0">
                <a:solidFill>
                  <a:schemeClr val="tx1">
                    <a:lumMod val="65000"/>
                    <a:lumOff val="35000"/>
                  </a:schemeClr>
                </a:solidFill>
                <a:latin typeface="+mj-ea"/>
                <a:ea typeface="+mj-ea"/>
              </a:rPr>
              <a:t>加</a:t>
            </a:r>
            <a:r>
              <a:rPr lang="zh-CN" altLang="en-US" sz="2800" dirty="0">
                <a:solidFill>
                  <a:schemeClr val="tx1">
                    <a:lumMod val="65000"/>
                    <a:lumOff val="35000"/>
                  </a:schemeClr>
                </a:solidFill>
                <a:latin typeface="+mj-ea"/>
                <a:ea typeface="+mj-ea"/>
                <a:sym typeface="+mn-ea"/>
              </a:rPr>
              <a:t>安全服务：认证、加密、密钥的分发。</a:t>
            </a:r>
            <a:endParaRPr lang="zh-CN" altLang="en-US" sz="2800" dirty="0">
              <a:solidFill>
                <a:schemeClr val="tx1">
                  <a:lumMod val="65000"/>
                  <a:lumOff val="35000"/>
                </a:schemeClr>
              </a:solidFill>
              <a:latin typeface="+mj-ea"/>
              <a:ea typeface="+mj-ea"/>
            </a:endParaRPr>
          </a:p>
          <a:p>
            <a:pPr marL="0" lvl="1" indent="0">
              <a:lnSpc>
                <a:spcPct val="150000"/>
              </a:lnSpc>
              <a:buClr>
                <a:schemeClr val="accent3"/>
              </a:buClr>
              <a:buSzPct val="95000"/>
              <a:buNone/>
            </a:pPr>
            <a:endParaRPr lang="en-US" altLang="zh-CN" sz="2800" dirty="0">
              <a:solidFill>
                <a:schemeClr val="tx1">
                  <a:lumMod val="65000"/>
                  <a:lumOff val="35000"/>
                </a:schemeClr>
              </a:solidFill>
              <a:latin typeface="+mj-ea"/>
              <a:ea typeface="+mj-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蓝牙链路控制</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188383" y="1476737"/>
            <a:ext cx="11602576" cy="5524224"/>
          </a:xfrm>
          <a:prstGeom prst="rect">
            <a:avLst/>
          </a:prstGeom>
        </p:spPr>
        <p:txBody>
          <a:bodyPr/>
          <a:lstStyle/>
          <a:p>
            <a:pPr eaLnBrk="1" hangingPunct="1">
              <a:lnSpc>
                <a:spcPct val="150000"/>
              </a:lnSpc>
            </a:pPr>
            <a:r>
              <a:rPr lang="en-US" altLang="zh-CN" sz="3200" dirty="0">
                <a:solidFill>
                  <a:schemeClr val="tx1">
                    <a:lumMod val="75000"/>
                    <a:lumOff val="25000"/>
                  </a:schemeClr>
                </a:solidFill>
                <a:latin typeface="+mj-ea"/>
                <a:ea typeface="+mj-ea"/>
              </a:rPr>
              <a:t>2</a:t>
            </a:r>
            <a:r>
              <a:rPr lang="zh-CN" altLang="en-US" sz="3200" dirty="0">
                <a:solidFill>
                  <a:schemeClr val="tx1">
                    <a:lumMod val="75000"/>
                    <a:lumOff val="25000"/>
                  </a:schemeClr>
                </a:solidFill>
                <a:latin typeface="+mj-ea"/>
                <a:ea typeface="+mj-ea"/>
              </a:rPr>
              <a:t>个主要状态：连接（</a:t>
            </a:r>
            <a:r>
              <a:rPr lang="en-US" altLang="zh-CN" sz="3200" dirty="0">
                <a:solidFill>
                  <a:schemeClr val="tx1">
                    <a:lumMod val="75000"/>
                    <a:lumOff val="25000"/>
                  </a:schemeClr>
                </a:solidFill>
                <a:latin typeface="+mj-ea"/>
                <a:ea typeface="+mj-ea"/>
              </a:rPr>
              <a:t>Connection</a:t>
            </a:r>
            <a:r>
              <a:rPr lang="zh-CN" altLang="en-US" sz="3200" dirty="0">
                <a:solidFill>
                  <a:schemeClr val="tx1">
                    <a:lumMod val="75000"/>
                    <a:lumOff val="25000"/>
                  </a:schemeClr>
                </a:solidFill>
                <a:latin typeface="+mj-ea"/>
                <a:ea typeface="+mj-ea"/>
              </a:rPr>
              <a:t>）与维持（</a:t>
            </a:r>
            <a:r>
              <a:rPr lang="en-US" altLang="zh-CN" sz="3200" dirty="0">
                <a:solidFill>
                  <a:schemeClr val="tx1">
                    <a:lumMod val="75000"/>
                    <a:lumOff val="25000"/>
                  </a:schemeClr>
                </a:solidFill>
                <a:latin typeface="+mj-ea"/>
                <a:ea typeface="+mj-ea"/>
              </a:rPr>
              <a:t>Standby</a:t>
            </a:r>
            <a:r>
              <a:rPr lang="zh-CN" altLang="en-US" sz="3200" dirty="0">
                <a:solidFill>
                  <a:schemeClr val="tx1">
                    <a:lumMod val="75000"/>
                    <a:lumOff val="25000"/>
                  </a:schemeClr>
                </a:solidFill>
                <a:latin typeface="+mj-ea"/>
                <a:ea typeface="+mj-ea"/>
              </a:rPr>
              <a:t>）</a:t>
            </a:r>
            <a:endParaRPr lang="en-US" altLang="zh-CN" sz="3200" dirty="0">
              <a:solidFill>
                <a:schemeClr val="tx1">
                  <a:lumMod val="75000"/>
                  <a:lumOff val="25000"/>
                </a:schemeClr>
              </a:solidFill>
              <a:latin typeface="+mj-ea"/>
              <a:ea typeface="+mj-ea"/>
            </a:endParaRPr>
          </a:p>
          <a:p>
            <a:pPr eaLnBrk="1" hangingPunct="1">
              <a:lnSpc>
                <a:spcPct val="150000"/>
              </a:lnSpc>
            </a:pPr>
            <a:r>
              <a:rPr lang="en-US" altLang="zh-CN" sz="3200" dirty="0">
                <a:solidFill>
                  <a:schemeClr val="tx1">
                    <a:lumMod val="75000"/>
                    <a:lumOff val="25000"/>
                  </a:schemeClr>
                </a:solidFill>
                <a:latin typeface="+mj-ea"/>
                <a:ea typeface="+mj-ea"/>
              </a:rPr>
              <a:t>7</a:t>
            </a:r>
            <a:r>
              <a:rPr lang="zh-CN" altLang="en-US" sz="3200" dirty="0">
                <a:solidFill>
                  <a:schemeClr val="tx1">
                    <a:lumMod val="75000"/>
                    <a:lumOff val="25000"/>
                  </a:schemeClr>
                </a:solidFill>
                <a:latin typeface="+mj-ea"/>
                <a:ea typeface="+mj-ea"/>
              </a:rPr>
              <a:t>个临时子状态</a:t>
            </a:r>
            <a:endParaRPr lang="zh-CN" altLang="en-US" sz="3200" dirty="0">
              <a:solidFill>
                <a:schemeClr val="tx1">
                  <a:lumMod val="75000"/>
                  <a:lumOff val="25000"/>
                </a:schemeClr>
              </a:solidFill>
              <a:latin typeface="+mj-ea"/>
              <a:ea typeface="+mj-ea"/>
            </a:endParaRPr>
          </a:p>
          <a:p>
            <a:pPr eaLnBrk="1" hangingPunct="1">
              <a:lnSpc>
                <a:spcPct val="150000"/>
              </a:lnSpc>
            </a:pPr>
            <a:r>
              <a:rPr lang="en-US" altLang="zh-CN" sz="3200" dirty="0">
                <a:solidFill>
                  <a:schemeClr val="tx1">
                    <a:lumMod val="75000"/>
                    <a:lumOff val="25000"/>
                  </a:schemeClr>
                </a:solidFill>
                <a:latin typeface="+mj-ea"/>
                <a:ea typeface="+mj-ea"/>
              </a:rPr>
              <a:t>2</a:t>
            </a:r>
            <a:r>
              <a:rPr lang="zh-CN" altLang="en-US" sz="3200" dirty="0">
                <a:solidFill>
                  <a:schemeClr val="tx1">
                    <a:lumMod val="75000"/>
                    <a:lumOff val="25000"/>
                  </a:schemeClr>
                </a:solidFill>
                <a:latin typeface="+mj-ea"/>
                <a:ea typeface="+mj-ea"/>
              </a:rPr>
              <a:t>个过程：</a:t>
            </a:r>
            <a:endParaRPr lang="zh-CN" altLang="en-US" sz="3200" dirty="0">
              <a:solidFill>
                <a:schemeClr val="tx1">
                  <a:lumMod val="75000"/>
                  <a:lumOff val="25000"/>
                </a:schemeClr>
              </a:solidFill>
              <a:latin typeface="+mj-ea"/>
              <a:ea typeface="+mj-ea"/>
            </a:endParaRPr>
          </a:p>
          <a:p>
            <a:pPr lvl="1" eaLnBrk="1" hangingPunct="1">
              <a:lnSpc>
                <a:spcPct val="150000"/>
              </a:lnSpc>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寻呼过程：用来建立与其他节点的链路</a:t>
            </a:r>
            <a:endParaRPr lang="zh-CN" altLang="en-US" sz="2800" dirty="0">
              <a:latin typeface="微软雅黑" panose="020B0503020204020204" pitchFamily="34" charset="-122"/>
              <a:ea typeface="微软雅黑" panose="020B0503020204020204" pitchFamily="34" charset="-122"/>
              <a:sym typeface="+mn-ea"/>
            </a:endParaRPr>
          </a:p>
          <a:p>
            <a:pPr lvl="1" eaLnBrk="1" hangingPunct="1">
              <a:lnSpc>
                <a:spcPct val="150000"/>
              </a:lnSpc>
              <a:buFont typeface="Wingdings" panose="05000000000000000000" charset="0"/>
              <a:buChar char="Ø"/>
            </a:pPr>
            <a:r>
              <a:rPr lang="zh-CN" altLang="en-US" sz="2800" dirty="0">
                <a:latin typeface="微软雅黑" panose="020B0503020204020204" pitchFamily="34" charset="-122"/>
                <a:ea typeface="微软雅黑" panose="020B0503020204020204" pitchFamily="34" charset="-122"/>
                <a:sym typeface="+mn-ea"/>
              </a:rPr>
              <a:t>查询过程：用来了解时钟偏移和其他设备的地址</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786130" lvl="1" indent="0">
              <a:buNone/>
            </a:pPr>
            <a:endParaRPr lang="en-US" altLang="zh-CN" sz="2800">
              <a:latin typeface="微软雅黑" panose="020B0503020204020204" pitchFamily="34" charset="-122"/>
              <a:ea typeface="微软雅黑" panose="020B0503020204020204" pitchFamily="34" charset="-122"/>
            </a:endParaRPr>
          </a:p>
          <a:p>
            <a:pPr marL="1335405" lvl="2" indent="0">
              <a:buNone/>
            </a:pP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1" hangingPunct="1">
              <a:lnSpc>
                <a:spcPct val="150000"/>
              </a:lnSpc>
            </a:pP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4" descr="04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58008" y="2795741"/>
            <a:ext cx="7848872" cy="6251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蓝牙链路层规范</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458470" y="1472679"/>
            <a:ext cx="17472093" cy="7704856"/>
          </a:xfrm>
          <a:prstGeom prst="rect">
            <a:avLst/>
          </a:prstGeom>
        </p:spPr>
        <p:txBody>
          <a:bodyPr/>
          <a:lstStyle/>
          <a:p>
            <a:pPr marL="548640" lvl="1" indent="-548640">
              <a:lnSpc>
                <a:spcPct val="150000"/>
              </a:lnSpc>
              <a:buClr>
                <a:schemeClr val="accent3"/>
              </a:buClr>
              <a:buSzPct val="95000"/>
            </a:pPr>
            <a:r>
              <a:rPr lang="zh-CN" altLang="en-US" sz="3200" b="1" dirty="0">
                <a:solidFill>
                  <a:schemeClr val="tx1">
                    <a:lumMod val="75000"/>
                    <a:lumOff val="25000"/>
                  </a:schemeClr>
                </a:solidFill>
                <a:latin typeface="+mj-ea"/>
                <a:ea typeface="+mj-ea"/>
              </a:rPr>
              <a:t>蓝牙逻辑链路控制和自适应协议</a:t>
            </a:r>
            <a:r>
              <a:rPr lang="en-US" altLang="zh-CN" sz="3200" b="1" dirty="0">
                <a:solidFill>
                  <a:schemeClr val="tx1">
                    <a:lumMod val="75000"/>
                    <a:lumOff val="25000"/>
                  </a:schemeClr>
                </a:solidFill>
                <a:latin typeface="+mj-ea"/>
                <a:ea typeface="+mj-ea"/>
              </a:rPr>
              <a:t>L2CAP</a:t>
            </a:r>
            <a:r>
              <a:rPr lang="zh-CN" altLang="en-US"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Logical Link Control and Adaptation Protocol</a:t>
            </a:r>
            <a:r>
              <a:rPr lang="zh-CN" altLang="en-US" sz="3200" b="1" dirty="0">
                <a:solidFill>
                  <a:schemeClr val="tx1">
                    <a:lumMod val="75000"/>
                    <a:lumOff val="25000"/>
                  </a:schemeClr>
                </a:solidFill>
                <a:latin typeface="+mj-ea"/>
                <a:ea typeface="+mj-ea"/>
              </a:rPr>
              <a:t>）</a:t>
            </a:r>
            <a:endParaRPr lang="zh-CN" altLang="en-US" sz="3200" b="1" dirty="0">
              <a:solidFill>
                <a:schemeClr val="tx1">
                  <a:lumMod val="75000"/>
                  <a:lumOff val="25000"/>
                </a:schemeClr>
              </a:solidFill>
              <a:latin typeface="+mj-ea"/>
              <a:ea typeface="+mj-ea"/>
            </a:endParaRPr>
          </a:p>
          <a:p>
            <a:pPr marL="786130" lvl="1" indent="0" algn="l">
              <a:lnSpc>
                <a:spcPct val="150000"/>
              </a:lnSpc>
              <a:buNone/>
            </a:pPr>
            <a:r>
              <a:rPr lang="en-US" altLang="zh-CN" sz="2800" b="1" dirty="0">
                <a:solidFill>
                  <a:schemeClr val="tx1">
                    <a:lumMod val="75000"/>
                    <a:lumOff val="25000"/>
                  </a:schemeClr>
                </a:solidFill>
                <a:latin typeface="+mj-ea"/>
                <a:ea typeface="+mj-ea"/>
                <a:sym typeface="+mn-ea"/>
              </a:rPr>
              <a:t>L2CAP</a:t>
            </a:r>
            <a:r>
              <a:rPr lang="zh-CN" altLang="en-US" sz="2800" dirty="0">
                <a:solidFill>
                  <a:schemeClr val="tx1">
                    <a:lumMod val="65000"/>
                    <a:lumOff val="35000"/>
                  </a:schemeClr>
                </a:solidFill>
                <a:latin typeface="+mj-ea"/>
                <a:ea typeface="+mj-ea"/>
              </a:rPr>
              <a:t>提供了两个蓝牙设备之间具有一定</a:t>
            </a:r>
            <a:r>
              <a:rPr lang="en-US" altLang="zh-CN" sz="2800" dirty="0">
                <a:solidFill>
                  <a:schemeClr val="tx1">
                    <a:lumMod val="65000"/>
                    <a:lumOff val="35000"/>
                  </a:schemeClr>
                </a:solidFill>
                <a:latin typeface="+mj-ea"/>
                <a:ea typeface="+mj-ea"/>
              </a:rPr>
              <a:t>QoS</a:t>
            </a:r>
            <a:r>
              <a:rPr lang="zh-CN" altLang="en-US" sz="2800" dirty="0">
                <a:solidFill>
                  <a:schemeClr val="tx1">
                    <a:lumMod val="65000"/>
                    <a:lumOff val="35000"/>
                  </a:schemeClr>
                </a:solidFill>
                <a:latin typeface="+mj-ea"/>
                <a:ea typeface="+mj-ea"/>
              </a:rPr>
              <a:t>性质的逻辑信道，</a:t>
            </a:r>
            <a:r>
              <a:rPr lang="zh-CN" altLang="en-US" sz="2800" dirty="0">
                <a:solidFill>
                  <a:schemeClr val="tx1">
                    <a:lumMod val="65000"/>
                    <a:lumOff val="35000"/>
                  </a:schemeClr>
                </a:solidFill>
                <a:latin typeface="+mj-ea"/>
                <a:ea typeface="+mj-ea"/>
                <a:sym typeface="+mn-ea"/>
              </a:rPr>
              <a:t>是其他上层协议实现的基础，也是蓝牙协议栈的核心成分。</a:t>
            </a:r>
            <a:endParaRPr lang="zh-CN" altLang="en-US" sz="2800" dirty="0">
              <a:solidFill>
                <a:schemeClr val="tx1">
                  <a:lumMod val="65000"/>
                  <a:lumOff val="35000"/>
                </a:schemeClr>
              </a:solidFill>
              <a:latin typeface="+mj-ea"/>
              <a:ea typeface="+mj-ea"/>
              <a:sym typeface="+mn-ea"/>
            </a:endParaRPr>
          </a:p>
          <a:p>
            <a:pPr lvl="1"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仅用于</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ACL</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协议的多路复用</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分用</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接收上层分组（</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64Kbit/s</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），分段传输</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在接收端重组</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1"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处理服务质量</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0181" name="图片 50180"/>
          <p:cNvPicPr>
            <a:picLocks noChangeAspect="1"/>
          </p:cNvPicPr>
          <p:nvPr/>
        </p:nvPicPr>
        <p:blipFill>
          <a:blip r:embed="rId1"/>
          <a:stretch>
            <a:fillRect/>
          </a:stretch>
        </p:blipFill>
        <p:spPr>
          <a:xfrm>
            <a:off x="8372475" y="6986270"/>
            <a:ext cx="8224520" cy="143383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3872210" cy="648335"/>
          </a:xfrm>
        </p:spPr>
        <p:txBody>
          <a:bodyPr/>
          <a:lstStyle/>
          <a:p>
            <a:r>
              <a:rPr lang="zh-CN" altLang="en-US" dirty="0"/>
              <a:t>蓝牙服务发现协议（</a:t>
            </a:r>
            <a:r>
              <a:rPr lang="zh-CN" altLang="en-US" dirty="0">
                <a:sym typeface="+mn-ea"/>
              </a:rPr>
              <a:t>Service Discovery Protocol</a:t>
            </a:r>
            <a:r>
              <a:rPr lang="zh-CN" altLang="en-US" dirty="0"/>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152525" y="1377950"/>
            <a:ext cx="14375765" cy="4530725"/>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sym typeface="+mn-ea"/>
              </a:rPr>
              <a:t>SDP为上层应用程序提供 一种机制来发现网络中可用的服务及其特性</a:t>
            </a:r>
            <a:endParaRPr lang="zh-CN" altLang="en-US" sz="3200" b="1" dirty="0">
              <a:solidFill>
                <a:schemeClr val="tx1">
                  <a:lumMod val="75000"/>
                  <a:lumOff val="2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发现服务解决的问题</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本地设备发现</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利用远端设备所提供的服务和功能</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向其它蓝牙设备提供自身的服务</a:t>
            </a:r>
            <a:endParaRPr lang="zh-CN" altLang="en-US" sz="2800" dirty="0">
              <a:solidFill>
                <a:schemeClr val="tx1">
                  <a:lumMod val="65000"/>
                  <a:lumOff val="3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14016" y="5225057"/>
            <a:ext cx="5834583" cy="4312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9610" y="5224715"/>
            <a:ext cx="5857645" cy="4312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蓝牙安全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648643" y="1544687"/>
            <a:ext cx="17425936" cy="8064896"/>
          </a:xfrm>
          <a:prstGeom prst="rect">
            <a:avLst/>
          </a:prstGeom>
        </p:spPr>
        <p:txBody>
          <a:bodyPr/>
          <a:lstStyle/>
          <a:p>
            <a:pPr lvl="1" algn="l">
              <a:lnSpc>
                <a:spcPct val="150000"/>
              </a:lnSpc>
            </a:pPr>
            <a:r>
              <a:rPr lang="zh-CN" altLang="zh-CN" sz="3000" dirty="0">
                <a:solidFill>
                  <a:schemeClr val="tx1">
                    <a:lumMod val="65000"/>
                    <a:lumOff val="35000"/>
                  </a:schemeClr>
                </a:solidFill>
                <a:latin typeface="+mj-ea"/>
                <a:ea typeface="+mj-ea"/>
              </a:rPr>
              <a:t>蓝牙是1989年发明的，但是真正开始广泛使用要等到2000年以后。一开始，蓝牙是没有安全协议的，只是把不同的协议简单地拼凑在一起而已，且管理也仅由一个蓝牙爱好小组即由蓝牙特别兴趣小组（Bluetooth Special Interest Group，BSIG）管理。</a:t>
            </a:r>
            <a:endParaRPr lang="zh-CN" altLang="zh-CN" sz="3000" dirty="0">
              <a:solidFill>
                <a:schemeClr val="tx1">
                  <a:lumMod val="65000"/>
                  <a:lumOff val="35000"/>
                </a:schemeClr>
              </a:solidFill>
              <a:latin typeface="+mj-ea"/>
              <a:ea typeface="+mj-ea"/>
            </a:endParaRPr>
          </a:p>
          <a:p>
            <a:pPr lvl="1" algn="l">
              <a:lnSpc>
                <a:spcPct val="150000"/>
              </a:lnSpc>
            </a:pPr>
            <a:r>
              <a:rPr lang="zh-CN" altLang="zh-CN" sz="3000" dirty="0">
                <a:solidFill>
                  <a:schemeClr val="tx1">
                    <a:lumMod val="65000"/>
                    <a:lumOff val="35000"/>
                  </a:schemeClr>
                </a:solidFill>
                <a:latin typeface="+mj-ea"/>
                <a:ea typeface="+mj-ea"/>
              </a:rPr>
              <a:t>从蓝牙4.0以来，BSIG就为蓝牙的安全模型架构了一个新的框架。</a:t>
            </a:r>
            <a:endParaRPr lang="zh-CN" altLang="zh-CN" sz="3000" dirty="0">
              <a:solidFill>
                <a:schemeClr val="tx1">
                  <a:lumMod val="65000"/>
                  <a:lumOff val="35000"/>
                </a:schemeClr>
              </a:solidFill>
              <a:latin typeface="+mj-ea"/>
              <a:ea typeface="+mj-ea"/>
            </a:endParaRPr>
          </a:p>
          <a:p>
            <a:pPr lvl="1" algn="l">
              <a:lnSpc>
                <a:spcPct val="150000"/>
              </a:lnSpc>
            </a:pPr>
            <a:r>
              <a:rPr lang="zh-CN" altLang="zh-CN" sz="3000" dirty="0">
                <a:solidFill>
                  <a:schemeClr val="tx1">
                    <a:lumMod val="65000"/>
                    <a:lumOff val="35000"/>
                  </a:schemeClr>
                </a:solidFill>
                <a:latin typeface="+mj-ea"/>
                <a:ea typeface="+mj-ea"/>
              </a:rPr>
              <a:t>蓝牙标准中规定了五项基本的安全服务：</a:t>
            </a:r>
            <a:endParaRPr lang="zh-CN" altLang="zh-CN" sz="3000" dirty="0">
              <a:solidFill>
                <a:schemeClr val="tx1">
                  <a:lumMod val="65000"/>
                  <a:lumOff val="35000"/>
                </a:schemeClr>
              </a:solidFill>
              <a:latin typeface="+mj-ea"/>
              <a:ea typeface="+mj-ea"/>
            </a:endParaRPr>
          </a:p>
          <a:p>
            <a:pPr lvl="1" algn="l">
              <a:lnSpc>
                <a:spcPct val="150000"/>
              </a:lnSpc>
            </a:pPr>
            <a:r>
              <a:rPr lang="zh-CN" altLang="zh-CN" sz="3000" dirty="0">
                <a:solidFill>
                  <a:srgbClr val="1972C5"/>
                </a:solidFill>
                <a:effectLst>
                  <a:outerShdw blurRad="38100" dist="19050" dir="2700000" algn="tl" rotWithShape="0">
                    <a:schemeClr val="dk1">
                      <a:alpha val="40000"/>
                    </a:schemeClr>
                  </a:outerShdw>
                </a:effectLst>
                <a:latin typeface="+mj-ea"/>
                <a:ea typeface="+mj-ea"/>
              </a:rPr>
              <a:t>认证：</a:t>
            </a:r>
            <a:r>
              <a:rPr lang="zh-CN" altLang="zh-CN" sz="3000" dirty="0">
                <a:solidFill>
                  <a:schemeClr val="tx1">
                    <a:lumMod val="65000"/>
                    <a:lumOff val="35000"/>
                  </a:schemeClr>
                </a:solidFill>
                <a:latin typeface="+mj-ea"/>
                <a:ea typeface="+mj-ea"/>
              </a:rPr>
              <a:t>基于蓝牙设备地址，验证正在通信的设备的身份。</a:t>
            </a:r>
            <a:endParaRPr lang="zh-CN" altLang="zh-CN" sz="3000" dirty="0">
              <a:solidFill>
                <a:schemeClr val="tx1">
                  <a:lumMod val="65000"/>
                  <a:lumOff val="35000"/>
                </a:schemeClr>
              </a:solidFill>
              <a:latin typeface="+mj-ea"/>
              <a:ea typeface="+mj-ea"/>
            </a:endParaRPr>
          </a:p>
          <a:p>
            <a:pPr lvl="1" algn="l">
              <a:lnSpc>
                <a:spcPct val="150000"/>
              </a:lnSpc>
            </a:pPr>
            <a:r>
              <a:rPr lang="zh-CN" altLang="zh-CN" sz="3000" dirty="0">
                <a:solidFill>
                  <a:srgbClr val="1972C5"/>
                </a:solidFill>
                <a:effectLst>
                  <a:outerShdw blurRad="38100" dist="19050" dir="2700000" algn="tl" rotWithShape="0">
                    <a:schemeClr val="dk1">
                      <a:alpha val="40000"/>
                    </a:schemeClr>
                  </a:outerShdw>
                </a:effectLst>
                <a:latin typeface="+mj-ea"/>
                <a:ea typeface="+mj-ea"/>
              </a:rPr>
              <a:t>机密性：</a:t>
            </a:r>
            <a:r>
              <a:rPr lang="zh-CN" altLang="zh-CN" sz="3000" dirty="0">
                <a:solidFill>
                  <a:schemeClr val="tx1">
                    <a:lumMod val="65000"/>
                    <a:lumOff val="35000"/>
                  </a:schemeClr>
                </a:solidFill>
                <a:latin typeface="+mj-ea"/>
                <a:ea typeface="+mj-ea"/>
              </a:rPr>
              <a:t>确保只有被授权的设备能够访问和查看传输的数据，以防止窃听导致的信息泄露。</a:t>
            </a:r>
            <a:endParaRPr lang="zh-CN" altLang="zh-CN" sz="3000" dirty="0">
              <a:solidFill>
                <a:schemeClr val="tx1">
                  <a:lumMod val="65000"/>
                  <a:lumOff val="35000"/>
                </a:schemeClr>
              </a:solidFill>
              <a:latin typeface="+mj-ea"/>
              <a:ea typeface="+mj-ea"/>
            </a:endParaRPr>
          </a:p>
          <a:p>
            <a:pPr lvl="1" algn="l">
              <a:lnSpc>
                <a:spcPct val="150000"/>
              </a:lnSpc>
            </a:pPr>
            <a:r>
              <a:rPr lang="zh-CN" altLang="zh-CN" sz="3000" dirty="0">
                <a:solidFill>
                  <a:srgbClr val="1972C5"/>
                </a:solidFill>
                <a:effectLst>
                  <a:outerShdw blurRad="38100" dist="19050" dir="2700000" algn="tl" rotWithShape="0">
                    <a:schemeClr val="dk1">
                      <a:alpha val="40000"/>
                    </a:schemeClr>
                  </a:outerShdw>
                </a:effectLst>
                <a:latin typeface="+mj-ea"/>
                <a:ea typeface="+mj-ea"/>
              </a:rPr>
              <a:t>授权</a:t>
            </a:r>
            <a:r>
              <a:rPr lang="zh-CN" altLang="zh-CN" sz="3000" dirty="0">
                <a:solidFill>
                  <a:schemeClr val="tx1">
                    <a:lumMod val="65000"/>
                    <a:lumOff val="35000"/>
                  </a:schemeClr>
                </a:solidFill>
                <a:latin typeface="+mj-ea"/>
                <a:ea typeface="+mj-ea"/>
              </a:rPr>
              <a:t>：通过确保设备在被允许使用一项服务之前是已经被授权的，来允许其对资源的控制。</a:t>
            </a:r>
            <a:endParaRPr lang="zh-CN" altLang="zh-CN" sz="3000" dirty="0">
              <a:solidFill>
                <a:schemeClr val="tx1">
                  <a:lumMod val="65000"/>
                  <a:lumOff val="35000"/>
                </a:schemeClr>
              </a:solidFill>
              <a:latin typeface="+mj-ea"/>
              <a:ea typeface="+mj-ea"/>
            </a:endParaRPr>
          </a:p>
          <a:p>
            <a:pPr lvl="1" algn="l">
              <a:lnSpc>
                <a:spcPct val="150000"/>
              </a:lnSpc>
            </a:pPr>
            <a:r>
              <a:rPr lang="zh-CN" altLang="zh-CN" sz="3000" dirty="0">
                <a:solidFill>
                  <a:srgbClr val="1972C5"/>
                </a:solidFill>
                <a:effectLst>
                  <a:outerShdw blurRad="38100" dist="19050" dir="2700000" algn="tl" rotWithShape="0">
                    <a:schemeClr val="dk1">
                      <a:alpha val="40000"/>
                    </a:schemeClr>
                  </a:outerShdw>
                </a:effectLst>
                <a:latin typeface="+mj-ea"/>
                <a:ea typeface="+mj-ea"/>
              </a:rPr>
              <a:t>消息完整性：</a:t>
            </a:r>
            <a:r>
              <a:rPr lang="zh-CN" altLang="zh-CN" sz="3000" dirty="0">
                <a:solidFill>
                  <a:schemeClr val="tx1">
                    <a:lumMod val="65000"/>
                    <a:lumOff val="35000"/>
                  </a:schemeClr>
                </a:solidFill>
                <a:latin typeface="+mj-ea"/>
                <a:ea typeface="+mj-ea"/>
              </a:rPr>
              <a:t>验证在两个蓝牙设备之间发送的消息在传输过程中没有被更改。</a:t>
            </a:r>
            <a:endParaRPr lang="zh-CN" altLang="zh-CN" sz="3000" dirty="0">
              <a:solidFill>
                <a:schemeClr val="tx1">
                  <a:lumMod val="65000"/>
                  <a:lumOff val="35000"/>
                </a:schemeClr>
              </a:solidFill>
              <a:latin typeface="+mj-ea"/>
              <a:ea typeface="+mj-ea"/>
            </a:endParaRPr>
          </a:p>
          <a:p>
            <a:pPr lvl="1" algn="l">
              <a:lnSpc>
                <a:spcPct val="150000"/>
              </a:lnSpc>
            </a:pPr>
            <a:r>
              <a:rPr lang="zh-CN" altLang="zh-CN" sz="3000" dirty="0">
                <a:solidFill>
                  <a:srgbClr val="1972C5"/>
                </a:solidFill>
                <a:effectLst>
                  <a:outerShdw blurRad="38100" dist="19050" dir="2700000" algn="tl" rotWithShape="0">
                    <a:schemeClr val="dk1">
                      <a:alpha val="40000"/>
                    </a:schemeClr>
                  </a:outerShdw>
                </a:effectLst>
                <a:latin typeface="+mj-ea"/>
                <a:ea typeface="+mj-ea"/>
              </a:rPr>
              <a:t>配对/绑定：</a:t>
            </a:r>
            <a:r>
              <a:rPr lang="zh-CN" altLang="zh-CN" sz="3000" dirty="0">
                <a:solidFill>
                  <a:schemeClr val="tx1">
                    <a:lumMod val="65000"/>
                    <a:lumOff val="35000"/>
                  </a:schemeClr>
                </a:solidFill>
                <a:latin typeface="+mj-ea"/>
                <a:ea typeface="+mj-ea"/>
              </a:rPr>
              <a:t>创建一个或多个共享密钥和存储这些密钥以用于后续连接，以便形成可信设备对。</a:t>
            </a:r>
            <a:endParaRPr lang="zh-CN" altLang="zh-CN" sz="3000" dirty="0">
              <a:solidFill>
                <a:schemeClr val="tx1">
                  <a:lumMod val="65000"/>
                  <a:lumOff val="35000"/>
                </a:schemeClr>
              </a:solidFill>
              <a:latin typeface="+mj-ea"/>
              <a:ea typeface="+mj-ea"/>
            </a:endParaRPr>
          </a:p>
          <a:p>
            <a:pPr lvl="1">
              <a:lnSpc>
                <a:spcPct val="150000"/>
              </a:lnSpc>
            </a:pPr>
            <a:endParaRPr lang="zh-CN" altLang="en-US" sz="30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1"/>
          <a:stretch>
            <a:fillRect/>
          </a:stretch>
        </p:blipFill>
        <p:spPr>
          <a:xfrm>
            <a:off x="9643110" y="2312035"/>
            <a:ext cx="7788275" cy="5111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蓝牙安全模式</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648335" y="1544955"/>
            <a:ext cx="8851265" cy="8065135"/>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四种</a:t>
            </a:r>
            <a:endParaRPr lang="en-US" altLang="zh-CN" sz="3200" b="1" dirty="0">
              <a:solidFill>
                <a:schemeClr val="tx1">
                  <a:lumMod val="75000"/>
                  <a:lumOff val="25000"/>
                </a:schemeClr>
              </a:solidFill>
              <a:latin typeface="+mj-ea"/>
              <a:ea typeface="+mj-ea"/>
            </a:endParaRPr>
          </a:p>
          <a:p>
            <a:pPr lvl="1">
              <a:lnSpc>
                <a:spcPct val="150000"/>
              </a:lnSpc>
            </a:pPr>
            <a:r>
              <a:rPr lang="zh-CN" altLang="en-US" sz="3000" dirty="0">
                <a:solidFill>
                  <a:schemeClr val="tx1">
                    <a:lumMod val="65000"/>
                    <a:lumOff val="35000"/>
                  </a:schemeClr>
                </a:solidFill>
                <a:latin typeface="+mj-ea"/>
                <a:ea typeface="+mj-ea"/>
              </a:rPr>
              <a:t>模式</a:t>
            </a:r>
            <a:r>
              <a:rPr lang="en-US" altLang="zh-CN" sz="3000" dirty="0">
                <a:solidFill>
                  <a:schemeClr val="tx1">
                    <a:lumMod val="65000"/>
                    <a:lumOff val="35000"/>
                  </a:schemeClr>
                </a:solidFill>
                <a:latin typeface="+mj-ea"/>
                <a:ea typeface="+mj-ea"/>
              </a:rPr>
              <a:t>1-</a:t>
            </a:r>
            <a:r>
              <a:rPr lang="zh-CN" altLang="zh-CN" sz="3000" dirty="0">
                <a:solidFill>
                  <a:schemeClr val="tx1">
                    <a:lumMod val="65000"/>
                    <a:lumOff val="35000"/>
                  </a:schemeClr>
                </a:solidFill>
                <a:latin typeface="+mj-ea"/>
                <a:ea typeface="+mj-ea"/>
              </a:rPr>
              <a:t>无安全机制</a:t>
            </a:r>
            <a:r>
              <a:rPr lang="zh-CN" altLang="en-US" sz="3000" dirty="0">
                <a:solidFill>
                  <a:schemeClr val="tx1">
                    <a:lumMod val="65000"/>
                    <a:lumOff val="35000"/>
                  </a:schemeClr>
                </a:solidFill>
                <a:latin typeface="+mj-ea"/>
                <a:ea typeface="+mj-ea"/>
              </a:rPr>
              <a:t>：</a:t>
            </a:r>
            <a:r>
              <a:rPr lang="en-US" altLang="zh-CN" sz="3000" dirty="0">
                <a:solidFill>
                  <a:schemeClr val="tx1">
                    <a:lumMod val="65000"/>
                    <a:lumOff val="35000"/>
                  </a:schemeClr>
                </a:solidFill>
                <a:latin typeface="+mj-ea"/>
                <a:ea typeface="+mj-ea"/>
              </a:rPr>
              <a:t>V 2.0 </a:t>
            </a:r>
            <a:r>
              <a:rPr lang="zh-CN" altLang="zh-CN" sz="3000" dirty="0">
                <a:solidFill>
                  <a:schemeClr val="tx1">
                    <a:lumMod val="65000"/>
                    <a:lumOff val="35000"/>
                  </a:schemeClr>
                </a:solidFill>
                <a:latin typeface="+mj-ea"/>
                <a:ea typeface="+mj-ea"/>
              </a:rPr>
              <a:t>和更早的设备支持该模式</a:t>
            </a:r>
            <a:endParaRPr lang="zh-CN" altLang="zh-CN" sz="3000" dirty="0">
              <a:solidFill>
                <a:schemeClr val="tx1">
                  <a:lumMod val="65000"/>
                  <a:lumOff val="35000"/>
                </a:schemeClr>
              </a:solidFill>
              <a:latin typeface="+mj-ea"/>
              <a:ea typeface="+mj-ea"/>
            </a:endParaRPr>
          </a:p>
          <a:p>
            <a:pPr lvl="1">
              <a:lnSpc>
                <a:spcPct val="150000"/>
              </a:lnSpc>
            </a:pPr>
            <a:r>
              <a:rPr lang="zh-CN" altLang="en-US" sz="3000" dirty="0">
                <a:solidFill>
                  <a:schemeClr val="tx1">
                    <a:lumMod val="65000"/>
                    <a:lumOff val="35000"/>
                  </a:schemeClr>
                </a:solidFill>
                <a:latin typeface="+mj-ea"/>
                <a:ea typeface="+mj-ea"/>
              </a:rPr>
              <a:t>模式</a:t>
            </a:r>
            <a:r>
              <a:rPr lang="en-US" altLang="zh-CN" sz="3000" dirty="0">
                <a:solidFill>
                  <a:schemeClr val="tx1">
                    <a:lumMod val="65000"/>
                    <a:lumOff val="35000"/>
                  </a:schemeClr>
                </a:solidFill>
                <a:latin typeface="+mj-ea"/>
                <a:ea typeface="+mj-ea"/>
              </a:rPr>
              <a:t>2-</a:t>
            </a:r>
            <a:r>
              <a:rPr lang="zh-CN" altLang="zh-CN" sz="3000" dirty="0">
                <a:solidFill>
                  <a:schemeClr val="tx1">
                    <a:lumMod val="65000"/>
                    <a:lumOff val="35000"/>
                  </a:schemeClr>
                </a:solidFill>
                <a:latin typeface="+mj-ea"/>
                <a:ea typeface="+mj-ea"/>
              </a:rPr>
              <a:t>服务级安全</a:t>
            </a:r>
            <a:r>
              <a:rPr lang="zh-CN" altLang="en-US" sz="3000" dirty="0">
                <a:solidFill>
                  <a:schemeClr val="tx1">
                    <a:lumMod val="65000"/>
                    <a:lumOff val="35000"/>
                  </a:schemeClr>
                </a:solidFill>
                <a:latin typeface="+mj-ea"/>
                <a:ea typeface="+mj-ea"/>
              </a:rPr>
              <a:t>：</a:t>
            </a:r>
            <a:r>
              <a:rPr lang="zh-CN" altLang="zh-CN" sz="3000" dirty="0">
                <a:solidFill>
                  <a:schemeClr val="tx1">
                    <a:lumMod val="65000"/>
                    <a:lumOff val="35000"/>
                  </a:schemeClr>
                </a:solidFill>
                <a:latin typeface="+mj-ea"/>
                <a:ea typeface="+mj-ea"/>
              </a:rPr>
              <a:t>鉴权和加密的机制是在</a:t>
            </a:r>
            <a:r>
              <a:rPr lang="en-US" altLang="zh-CN" sz="3000" dirty="0">
                <a:solidFill>
                  <a:schemeClr val="tx1">
                    <a:lumMod val="65000"/>
                    <a:lumOff val="35000"/>
                  </a:schemeClr>
                </a:solidFill>
                <a:latin typeface="+mj-ea"/>
                <a:ea typeface="+mj-ea"/>
              </a:rPr>
              <a:t> LMP</a:t>
            </a:r>
            <a:r>
              <a:rPr lang="zh-CN" altLang="en-US" sz="3000" dirty="0">
                <a:solidFill>
                  <a:schemeClr val="tx1">
                    <a:lumMod val="65000"/>
                    <a:lumOff val="35000"/>
                  </a:schemeClr>
                </a:solidFill>
                <a:latin typeface="+mj-ea"/>
                <a:ea typeface="+mj-ea"/>
              </a:rPr>
              <a:t>层完成。即：安全过程可以在链路建立之后但在逻辑信道建立之前发起。此安全模式，本地安全管理器（如蓝牙体系结构中指定的）控制对特定服务的访问。</a:t>
            </a:r>
            <a:r>
              <a:rPr lang="en-US" altLang="zh-CN" sz="3000" dirty="0">
                <a:solidFill>
                  <a:schemeClr val="tx1">
                    <a:lumMod val="65000"/>
                    <a:lumOff val="35000"/>
                  </a:schemeClr>
                </a:solidFill>
                <a:latin typeface="+mj-ea"/>
                <a:ea typeface="+mj-ea"/>
              </a:rPr>
              <a:t> V2.1 </a:t>
            </a:r>
            <a:r>
              <a:rPr lang="zh-CN" altLang="zh-CN" sz="3000" dirty="0">
                <a:solidFill>
                  <a:schemeClr val="tx1">
                    <a:lumMod val="65000"/>
                    <a:lumOff val="35000"/>
                  </a:schemeClr>
                </a:solidFill>
                <a:latin typeface="+mj-ea"/>
                <a:ea typeface="+mj-ea"/>
              </a:rPr>
              <a:t>以后的版本存在二级安全模式只是为了向</a:t>
            </a:r>
            <a:r>
              <a:rPr lang="zh-CN" altLang="en-US" sz="3000" dirty="0">
                <a:solidFill>
                  <a:schemeClr val="tx1">
                    <a:lumMod val="65000"/>
                    <a:lumOff val="35000"/>
                  </a:schemeClr>
                </a:solidFill>
                <a:latin typeface="+mj-ea"/>
                <a:ea typeface="+mj-ea"/>
              </a:rPr>
              <a:t>前</a:t>
            </a:r>
            <a:r>
              <a:rPr lang="zh-CN" altLang="zh-CN" sz="3000" dirty="0">
                <a:solidFill>
                  <a:schemeClr val="tx1">
                    <a:lumMod val="65000"/>
                    <a:lumOff val="35000"/>
                  </a:schemeClr>
                </a:solidFill>
                <a:latin typeface="+mj-ea"/>
                <a:ea typeface="+mj-ea"/>
              </a:rPr>
              <a:t>兼容以前版本设备</a:t>
            </a:r>
            <a:endParaRPr lang="zh-CN" altLang="zh-CN" sz="3000" dirty="0">
              <a:solidFill>
                <a:schemeClr val="tx1">
                  <a:lumMod val="65000"/>
                  <a:lumOff val="35000"/>
                </a:schemeClr>
              </a:solidFill>
              <a:latin typeface="+mj-ea"/>
              <a:ea typeface="+mj-ea"/>
            </a:endParaRPr>
          </a:p>
          <a:p>
            <a:pPr marL="786130" lvl="1" indent="0">
              <a:lnSpc>
                <a:spcPct val="150000"/>
              </a:lnSpc>
              <a:buNone/>
            </a:pPr>
            <a:endParaRPr lang="zh-CN" altLang="en-US" sz="3000" dirty="0">
              <a:solidFill>
                <a:schemeClr val="tx1">
                  <a:lumMod val="65000"/>
                  <a:lumOff val="35000"/>
                </a:schemeClr>
              </a:solidFill>
              <a:latin typeface="+mj-ea"/>
              <a:ea typeface="+mj-ea"/>
            </a:endParaRPr>
          </a:p>
        </p:txBody>
      </p:sp>
      <p:pic>
        <p:nvPicPr>
          <p:cNvPr id="7" name="图片 6"/>
          <p:cNvPicPr>
            <a:picLocks noChangeAspect="1"/>
          </p:cNvPicPr>
          <p:nvPr/>
        </p:nvPicPr>
        <p:blipFill>
          <a:blip r:embed="rId1"/>
          <a:stretch>
            <a:fillRect/>
          </a:stretch>
        </p:blipFill>
        <p:spPr>
          <a:xfrm>
            <a:off x="10104120" y="1544955"/>
            <a:ext cx="8187055" cy="617918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蓝牙安全模式</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16205" y="1257935"/>
            <a:ext cx="9987915" cy="5238750"/>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四种</a:t>
            </a:r>
            <a:endParaRPr lang="en-US" altLang="zh-CN" sz="3200" b="1" dirty="0">
              <a:solidFill>
                <a:schemeClr val="tx1">
                  <a:lumMod val="75000"/>
                  <a:lumOff val="25000"/>
                </a:schemeClr>
              </a:solidFill>
              <a:latin typeface="+mj-ea"/>
              <a:ea typeface="+mj-ea"/>
            </a:endParaRPr>
          </a:p>
          <a:p>
            <a:pPr lvl="1">
              <a:lnSpc>
                <a:spcPct val="150000"/>
              </a:lnSpc>
            </a:pPr>
            <a:r>
              <a:rPr lang="zh-CN" altLang="en-US" sz="3000" dirty="0">
                <a:solidFill>
                  <a:schemeClr val="tx1">
                    <a:lumMod val="65000"/>
                    <a:lumOff val="35000"/>
                  </a:schemeClr>
                </a:solidFill>
                <a:latin typeface="+mj-ea"/>
                <a:ea typeface="+mj-ea"/>
              </a:rPr>
              <a:t>模式</a:t>
            </a:r>
            <a:r>
              <a:rPr lang="en-US" altLang="zh-CN" sz="3000" dirty="0">
                <a:solidFill>
                  <a:schemeClr val="tx1">
                    <a:lumMod val="65000"/>
                    <a:lumOff val="35000"/>
                  </a:schemeClr>
                </a:solidFill>
                <a:latin typeface="+mj-ea"/>
                <a:ea typeface="+mj-ea"/>
              </a:rPr>
              <a:t>3-</a:t>
            </a:r>
            <a:r>
              <a:rPr lang="zh-CN" altLang="zh-CN" sz="3000" dirty="0">
                <a:solidFill>
                  <a:schemeClr val="tx1">
                    <a:lumMod val="65000"/>
                    <a:lumOff val="35000"/>
                  </a:schemeClr>
                </a:solidFill>
                <a:latin typeface="+mj-ea"/>
                <a:ea typeface="+mj-ea"/>
              </a:rPr>
              <a:t>链路级安全</a:t>
            </a:r>
            <a:r>
              <a:rPr lang="zh-CN" altLang="en-US" sz="3000" dirty="0">
                <a:solidFill>
                  <a:schemeClr val="tx1">
                    <a:lumMod val="65000"/>
                    <a:lumOff val="35000"/>
                  </a:schemeClr>
                </a:solidFill>
                <a:latin typeface="+mj-ea"/>
                <a:ea typeface="+mj-ea"/>
              </a:rPr>
              <a:t>：</a:t>
            </a:r>
            <a:r>
              <a:rPr lang="zh-CN" altLang="zh-CN" sz="3000" dirty="0">
                <a:solidFill>
                  <a:schemeClr val="tx1">
                    <a:lumMod val="65000"/>
                    <a:lumOff val="35000"/>
                  </a:schemeClr>
                </a:solidFill>
                <a:latin typeface="+mj-ea"/>
                <a:ea typeface="+mj-ea"/>
              </a:rPr>
              <a:t>在物理链路连接完全建立之前，进行安全验证</a:t>
            </a:r>
            <a:r>
              <a:rPr lang="zh-CN" altLang="en-US" sz="3000" dirty="0">
                <a:solidFill>
                  <a:schemeClr val="tx1">
                    <a:lumMod val="65000"/>
                    <a:lumOff val="35000"/>
                  </a:schemeClr>
                </a:solidFill>
                <a:latin typeface="+mj-ea"/>
                <a:ea typeface="+mj-ea"/>
              </a:rPr>
              <a:t>，</a:t>
            </a:r>
            <a:r>
              <a:rPr lang="zh-CN" altLang="zh-CN" sz="3000" dirty="0">
                <a:solidFill>
                  <a:schemeClr val="tx1">
                    <a:lumMod val="65000"/>
                    <a:lumOff val="35000"/>
                  </a:schemeClr>
                </a:solidFill>
                <a:latin typeface="+mj-ea"/>
                <a:ea typeface="+mj-ea"/>
              </a:rPr>
              <a:t>一旦通过验证，一般不</a:t>
            </a:r>
            <a:r>
              <a:rPr lang="zh-CN" altLang="en-US" sz="3000" dirty="0">
                <a:solidFill>
                  <a:schemeClr val="tx1">
                    <a:lumMod val="65000"/>
                    <a:lumOff val="35000"/>
                  </a:schemeClr>
                </a:solidFill>
                <a:latin typeface="+mj-ea"/>
                <a:ea typeface="+mj-ea"/>
              </a:rPr>
              <a:t>再</a:t>
            </a:r>
            <a:r>
              <a:rPr lang="zh-CN" altLang="zh-CN" sz="3000" dirty="0">
                <a:solidFill>
                  <a:schemeClr val="tx1">
                    <a:lumMod val="65000"/>
                    <a:lumOff val="35000"/>
                  </a:schemeClr>
                </a:solidFill>
                <a:latin typeface="+mj-ea"/>
                <a:ea typeface="+mj-ea"/>
              </a:rPr>
              <a:t>进行服务级别授权。是强制安全模式，运行的蓝牙设备为连接到设备的所有连接授权身份验证和加密。</a:t>
            </a:r>
            <a:endParaRPr lang="zh-CN" altLang="zh-CN" sz="3000" dirty="0">
              <a:solidFill>
                <a:schemeClr val="tx1">
                  <a:lumMod val="65000"/>
                  <a:lumOff val="35000"/>
                </a:schemeClr>
              </a:solidFill>
              <a:latin typeface="+mj-ea"/>
              <a:ea typeface="+mj-ea"/>
            </a:endParaRPr>
          </a:p>
          <a:p>
            <a:pPr lvl="1">
              <a:lnSpc>
                <a:spcPct val="150000"/>
              </a:lnSpc>
            </a:pPr>
            <a:r>
              <a:rPr lang="zh-CN" altLang="en-US" sz="3000" dirty="0">
                <a:solidFill>
                  <a:schemeClr val="tx1">
                    <a:lumMod val="65000"/>
                    <a:lumOff val="35000"/>
                  </a:schemeClr>
                </a:solidFill>
                <a:latin typeface="+mj-ea"/>
                <a:ea typeface="+mj-ea"/>
              </a:rPr>
              <a:t>模式</a:t>
            </a:r>
            <a:r>
              <a:rPr lang="en-US" altLang="zh-CN" sz="3000" dirty="0">
                <a:solidFill>
                  <a:schemeClr val="tx1">
                    <a:lumMod val="65000"/>
                    <a:lumOff val="35000"/>
                  </a:schemeClr>
                </a:solidFill>
                <a:latin typeface="+mj-ea"/>
                <a:ea typeface="+mj-ea"/>
              </a:rPr>
              <a:t>4-</a:t>
            </a:r>
            <a:r>
              <a:rPr lang="zh-CN" altLang="en-US" sz="3000" dirty="0">
                <a:solidFill>
                  <a:schemeClr val="tx1">
                    <a:lumMod val="65000"/>
                    <a:lumOff val="35000"/>
                  </a:schemeClr>
                </a:solidFill>
                <a:latin typeface="+mj-ea"/>
                <a:ea typeface="+mj-ea"/>
                <a:sym typeface="+mn-ea"/>
              </a:rPr>
              <a:t>使用了安全简单配对策略</a:t>
            </a:r>
            <a:r>
              <a:rPr lang="en-US" altLang="zh-CN" sz="3000" dirty="0">
                <a:solidFill>
                  <a:schemeClr val="tx1">
                    <a:lumMod val="65000"/>
                    <a:lumOff val="35000"/>
                  </a:schemeClr>
                </a:solidFill>
                <a:latin typeface="+mj-ea"/>
                <a:ea typeface="+mj-ea"/>
                <a:sym typeface="+mn-ea"/>
              </a:rPr>
              <a:t>(Secure Simple Pairing</a:t>
            </a:r>
            <a:r>
              <a:rPr lang="zh-CN" altLang="en-US" sz="3000" dirty="0">
                <a:solidFill>
                  <a:schemeClr val="tx1">
                    <a:lumMod val="65000"/>
                    <a:lumOff val="35000"/>
                  </a:schemeClr>
                </a:solidFill>
                <a:latin typeface="+mj-ea"/>
                <a:ea typeface="+mj-ea"/>
                <a:sym typeface="+mn-ea"/>
              </a:rPr>
              <a:t>，</a:t>
            </a:r>
            <a:r>
              <a:rPr lang="en-US" altLang="zh-CN" sz="3000" dirty="0">
                <a:solidFill>
                  <a:schemeClr val="tx1">
                    <a:lumMod val="65000"/>
                    <a:lumOff val="35000"/>
                  </a:schemeClr>
                </a:solidFill>
                <a:latin typeface="+mj-ea"/>
                <a:ea typeface="+mj-ea"/>
                <a:sym typeface="+mn-ea"/>
              </a:rPr>
              <a:t>SSP) </a:t>
            </a:r>
            <a:r>
              <a:rPr lang="zh-CN" altLang="en-US" sz="3000" dirty="0">
                <a:solidFill>
                  <a:schemeClr val="tx1">
                    <a:lumMod val="65000"/>
                    <a:lumOff val="35000"/>
                  </a:schemeClr>
                </a:solidFill>
                <a:latin typeface="+mj-ea"/>
                <a:ea typeface="+mj-ea"/>
                <a:sym typeface="+mn-ea"/>
              </a:rPr>
              <a:t>加强的服务级安全</a:t>
            </a:r>
            <a:endParaRPr lang="en-US" altLang="zh-CN" sz="3000" dirty="0">
              <a:solidFill>
                <a:schemeClr val="tx1">
                  <a:lumMod val="65000"/>
                  <a:lumOff val="35000"/>
                </a:schemeClr>
              </a:solidFill>
              <a:latin typeface="+mj-ea"/>
              <a:ea typeface="+mj-ea"/>
            </a:endParaRPr>
          </a:p>
          <a:p>
            <a:pPr marL="1335405" lvl="2" indent="0">
              <a:lnSpc>
                <a:spcPct val="150000"/>
              </a:lnSpc>
              <a:buNone/>
            </a:pPr>
            <a:endParaRPr lang="zh-CN" altLang="en-US" sz="3000" dirty="0">
              <a:solidFill>
                <a:schemeClr val="tx1">
                  <a:lumMod val="65000"/>
                  <a:lumOff val="35000"/>
                </a:schemeClr>
              </a:solidFill>
              <a:latin typeface="+mj-ea"/>
              <a:ea typeface="+mj-ea"/>
            </a:endParaRPr>
          </a:p>
        </p:txBody>
      </p:sp>
      <p:pic>
        <p:nvPicPr>
          <p:cNvPr id="7" name="图片 6"/>
          <p:cNvPicPr>
            <a:picLocks noChangeAspect="1"/>
          </p:cNvPicPr>
          <p:nvPr/>
        </p:nvPicPr>
        <p:blipFill>
          <a:blip r:embed="rId1"/>
          <a:stretch>
            <a:fillRect/>
          </a:stretch>
        </p:blipFill>
        <p:spPr>
          <a:xfrm>
            <a:off x="10104120" y="1544955"/>
            <a:ext cx="8187055" cy="5382895"/>
          </a:xfrm>
          <a:prstGeom prst="rect">
            <a:avLst/>
          </a:prstGeom>
        </p:spPr>
      </p:pic>
      <p:sp>
        <p:nvSpPr>
          <p:cNvPr id="9" name="Rectangle 3"/>
          <p:cNvSpPr>
            <a:spLocks noGrp="1" noChangeArrowheads="1"/>
          </p:cNvSpPr>
          <p:nvPr/>
        </p:nvSpPr>
        <p:spPr>
          <a:xfrm>
            <a:off x="116205" y="6496685"/>
            <a:ext cx="16557625" cy="313753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lvl="2">
              <a:lnSpc>
                <a:spcPct val="150000"/>
              </a:lnSpc>
            </a:pPr>
            <a:r>
              <a:rPr lang="en-US" altLang="zh-CN" sz="3000" dirty="0">
                <a:solidFill>
                  <a:schemeClr val="tx1">
                    <a:lumMod val="65000"/>
                    <a:lumOff val="35000"/>
                  </a:schemeClr>
                </a:solidFill>
                <a:latin typeface="+mj-ea"/>
                <a:ea typeface="+mj-ea"/>
                <a:sym typeface="+mn-ea"/>
              </a:rPr>
              <a:t>Numeric Comparison</a:t>
            </a:r>
            <a:r>
              <a:rPr lang="zh-CN" altLang="en-US" sz="3000" dirty="0">
                <a:solidFill>
                  <a:schemeClr val="tx1">
                    <a:lumMod val="65000"/>
                    <a:lumOff val="35000"/>
                  </a:schemeClr>
                </a:solidFill>
                <a:latin typeface="+mj-ea"/>
                <a:ea typeface="+mj-ea"/>
                <a:sym typeface="+mn-ea"/>
              </a:rPr>
              <a:t>：配对设备都支持输出</a:t>
            </a:r>
            <a:endParaRPr lang="zh-CN" altLang="zh-CN" sz="3000" dirty="0">
              <a:solidFill>
                <a:schemeClr val="tx1">
                  <a:lumMod val="65000"/>
                  <a:lumOff val="35000"/>
                </a:schemeClr>
              </a:solidFill>
              <a:latin typeface="+mj-ea"/>
              <a:ea typeface="+mj-ea"/>
            </a:endParaRPr>
          </a:p>
          <a:p>
            <a:pPr lvl="2">
              <a:lnSpc>
                <a:spcPct val="150000"/>
              </a:lnSpc>
            </a:pPr>
            <a:r>
              <a:rPr lang="en-US" altLang="zh-CN" sz="3000" dirty="0">
                <a:solidFill>
                  <a:schemeClr val="tx1">
                    <a:lumMod val="65000"/>
                    <a:lumOff val="35000"/>
                  </a:schemeClr>
                </a:solidFill>
                <a:latin typeface="+mj-ea"/>
                <a:ea typeface="+mj-ea"/>
                <a:sym typeface="+mn-ea"/>
              </a:rPr>
              <a:t>Passkey Entry</a:t>
            </a:r>
            <a:r>
              <a:rPr lang="zh-CN" altLang="en-US" sz="3000" dirty="0">
                <a:solidFill>
                  <a:schemeClr val="tx1">
                    <a:lumMod val="65000"/>
                    <a:lumOff val="35000"/>
                  </a:schemeClr>
                </a:solidFill>
                <a:latin typeface="+mj-ea"/>
                <a:ea typeface="+mj-ea"/>
                <a:sym typeface="+mn-ea"/>
              </a:rPr>
              <a:t>：配对设备一个支持输入，一个支持输出</a:t>
            </a:r>
            <a:endParaRPr lang="zh-CN" altLang="zh-CN" sz="3000" dirty="0">
              <a:solidFill>
                <a:schemeClr val="tx1">
                  <a:lumMod val="65000"/>
                  <a:lumOff val="35000"/>
                </a:schemeClr>
              </a:solidFill>
              <a:latin typeface="+mj-ea"/>
              <a:ea typeface="+mj-ea"/>
            </a:endParaRPr>
          </a:p>
          <a:p>
            <a:pPr lvl="2">
              <a:lnSpc>
                <a:spcPct val="150000"/>
              </a:lnSpc>
            </a:pPr>
            <a:r>
              <a:rPr lang="en-US" altLang="zh-CN" sz="3000" dirty="0">
                <a:solidFill>
                  <a:schemeClr val="tx1">
                    <a:lumMod val="65000"/>
                    <a:lumOff val="35000"/>
                  </a:schemeClr>
                </a:solidFill>
                <a:latin typeface="+mj-ea"/>
                <a:ea typeface="+mj-ea"/>
                <a:sym typeface="+mn-ea"/>
              </a:rPr>
              <a:t>Just Works</a:t>
            </a:r>
            <a:r>
              <a:rPr lang="zh-CN" altLang="en-US" sz="3000" dirty="0">
                <a:solidFill>
                  <a:schemeClr val="tx1">
                    <a:lumMod val="65000"/>
                    <a:lumOff val="35000"/>
                  </a:schemeClr>
                </a:solidFill>
                <a:latin typeface="+mj-ea"/>
                <a:ea typeface="+mj-ea"/>
                <a:sym typeface="+mn-ea"/>
              </a:rPr>
              <a:t>：配对设备，其中一个既不支持输出，也不支持输入</a:t>
            </a:r>
            <a:endParaRPr lang="zh-CN" altLang="zh-CN" sz="3000" dirty="0">
              <a:solidFill>
                <a:schemeClr val="tx1">
                  <a:lumMod val="65000"/>
                  <a:lumOff val="35000"/>
                </a:schemeClr>
              </a:solidFill>
              <a:latin typeface="+mj-ea"/>
              <a:ea typeface="+mj-ea"/>
            </a:endParaRPr>
          </a:p>
          <a:p>
            <a:pPr lvl="2">
              <a:lnSpc>
                <a:spcPct val="150000"/>
              </a:lnSpc>
            </a:pPr>
            <a:r>
              <a:rPr lang="en-US" altLang="zh-CN" sz="3000" dirty="0">
                <a:solidFill>
                  <a:schemeClr val="tx1">
                    <a:lumMod val="65000"/>
                    <a:lumOff val="35000"/>
                  </a:schemeClr>
                </a:solidFill>
                <a:latin typeface="+mj-ea"/>
                <a:ea typeface="+mj-ea"/>
                <a:sym typeface="+mn-ea"/>
              </a:rPr>
              <a:t>Out of Band</a:t>
            </a:r>
            <a:r>
              <a:rPr lang="zh-CN" altLang="en-US" sz="3000" dirty="0">
                <a:solidFill>
                  <a:schemeClr val="tx1">
                    <a:lumMod val="65000"/>
                    <a:lumOff val="35000"/>
                  </a:schemeClr>
                </a:solidFill>
                <a:latin typeface="+mj-ea"/>
                <a:ea typeface="+mj-ea"/>
                <a:sym typeface="+mn-ea"/>
              </a:rPr>
              <a:t>：配对设备通过其它通道来传递密钥</a:t>
            </a:r>
            <a:endParaRPr lang="zh-CN" altLang="en-US" sz="3000" dirty="0">
              <a:solidFill>
                <a:schemeClr val="tx1">
                  <a:lumMod val="65000"/>
                  <a:lumOff val="35000"/>
                </a:schemeClr>
              </a:solidFill>
              <a:latin typeface="+mj-ea"/>
              <a:ea typeface="+mj-ea"/>
            </a:endParaRPr>
          </a:p>
        </p:txBody>
      </p:sp>
      <p:pic>
        <p:nvPicPr>
          <p:cNvPr id="10" name="图片 9"/>
          <p:cNvPicPr>
            <a:picLocks noChangeAspect="1"/>
          </p:cNvPicPr>
          <p:nvPr/>
        </p:nvPicPr>
        <p:blipFill>
          <a:blip r:embed="rId2"/>
          <a:stretch>
            <a:fillRect/>
          </a:stretch>
        </p:blipFill>
        <p:spPr>
          <a:xfrm>
            <a:off x="7892880" y="2977025"/>
            <a:ext cx="9791700" cy="520065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584" y="2159371"/>
            <a:ext cx="4188809" cy="7450495"/>
          </a:xfrm>
          <a:prstGeom prst="rect">
            <a:avLst/>
          </a:prstGeom>
        </p:spPr>
      </p:pic>
      <p:pic>
        <p:nvPicPr>
          <p:cNvPr id="13" name="图片 12"/>
          <p:cNvPicPr>
            <a:picLocks noChangeAspect="1"/>
          </p:cNvPicPr>
          <p:nvPr/>
        </p:nvPicPr>
        <p:blipFill>
          <a:blip r:embed="rId4"/>
          <a:stretch>
            <a:fillRect/>
          </a:stretch>
        </p:blipFill>
        <p:spPr>
          <a:xfrm>
            <a:off x="9130446" y="3535769"/>
            <a:ext cx="7906156" cy="4083260"/>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4517" y="2082588"/>
            <a:ext cx="4232056" cy="75275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蓝牙设备与服务的安全等级</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152699" y="1760711"/>
            <a:ext cx="11233248" cy="7560840"/>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设备安全等级</a:t>
            </a:r>
            <a:endParaRPr lang="en-US" altLang="zh-CN"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可信任设备：通过了认证，存储了链路密钥，并且被标记为可信任的设备</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不可信任设备：通过了认证，存储了链路密钥，但没有被标记为可信任的设备</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未知设备：没有相关的安全信息</a:t>
            </a:r>
            <a:endParaRPr lang="en-US" altLang="zh-CN" sz="2800" dirty="0">
              <a:solidFill>
                <a:schemeClr val="tx1">
                  <a:lumMod val="65000"/>
                  <a:lumOff val="35000"/>
                </a:schemeClr>
              </a:solidFill>
              <a:latin typeface="+mj-ea"/>
              <a:ea typeface="+mj-ea"/>
            </a:endParaRPr>
          </a:p>
          <a:p>
            <a:pPr marL="786130" lvl="1" indent="0">
              <a:lnSpc>
                <a:spcPct val="150000"/>
              </a:lnSpc>
              <a:buNone/>
            </a:pPr>
            <a:endParaRPr lang="en-US" altLang="zh-CN" sz="2800" dirty="0">
              <a:solidFill>
                <a:schemeClr val="tx1">
                  <a:lumMod val="65000"/>
                  <a:lumOff val="35000"/>
                </a:schemeClr>
              </a:solidFill>
              <a:latin typeface="+mj-ea"/>
              <a:ea typeface="+mj-ea"/>
            </a:endParaRPr>
          </a:p>
          <a:p>
            <a:pPr>
              <a:lnSpc>
                <a:spcPct val="150000"/>
              </a:lnSpc>
            </a:pPr>
            <a:r>
              <a:rPr lang="zh-CN" altLang="en-US" sz="3200" b="1" dirty="0">
                <a:solidFill>
                  <a:schemeClr val="tx1">
                    <a:lumMod val="75000"/>
                    <a:lumOff val="25000"/>
                  </a:schemeClr>
                </a:solidFill>
                <a:latin typeface="+mj-ea"/>
                <a:ea typeface="+mj-ea"/>
              </a:rPr>
              <a:t>服务安全保障机制</a:t>
            </a:r>
            <a:endParaRPr lang="en-US" altLang="zh-CN"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需授权服务：只允许经过授权的设备访问</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需认证（鉴权）服务：要求使用服务前必须通过认证</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需加密服务：在使用设备前链路必须改为加密模式</a:t>
            </a:r>
            <a:endParaRPr lang="en-US" altLang="zh-CN" sz="2800" dirty="0">
              <a:solidFill>
                <a:schemeClr val="tx1">
                  <a:lumMod val="65000"/>
                  <a:lumOff val="35000"/>
                </a:schemeClr>
              </a:solidFill>
              <a:latin typeface="+mj-ea"/>
              <a:ea typeface="+mj-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85947" y="1328663"/>
            <a:ext cx="4795426" cy="8529464"/>
          </a:xfrm>
          <a:prstGeom prst="rect">
            <a:avLst/>
          </a:prstGeom>
        </p:spPr>
      </p:pic>
      <p:pic>
        <p:nvPicPr>
          <p:cNvPr id="2" name="图片 1"/>
          <p:cNvPicPr>
            <a:picLocks noChangeAspect="1"/>
          </p:cNvPicPr>
          <p:nvPr/>
        </p:nvPicPr>
        <p:blipFill>
          <a:blip r:embed="rId2"/>
          <a:stretch>
            <a:fillRect/>
          </a:stretch>
        </p:blipFill>
        <p:spPr>
          <a:xfrm>
            <a:off x="12018093" y="5001071"/>
            <a:ext cx="5531134" cy="32513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983261" cy="647313"/>
          </a:xfrm>
        </p:spPr>
        <p:txBody>
          <a:bodyPr/>
          <a:lstStyle/>
          <a:p>
            <a:r>
              <a:rPr lang="zh-CN" altLang="en-US" dirty="0"/>
              <a:t>蓝牙密钥生成、认证及数据加解过程</a:t>
            </a:r>
            <a:endParaRPr lang="en-US" altLang="zh-CN" dirty="0">
              <a:solidFill>
                <a:schemeClr val="tx1">
                  <a:lumMod val="75000"/>
                  <a:lumOff val="25000"/>
                </a:schemeClr>
              </a:solidFill>
            </a:endParaRPr>
          </a:p>
        </p:txBody>
      </p:sp>
      <p:sp>
        <p:nvSpPr>
          <p:cNvPr id="3" name="Rectangle 3"/>
          <p:cNvSpPr>
            <a:spLocks noGrp="1" noChangeArrowheads="1"/>
          </p:cNvSpPr>
          <p:nvPr>
            <p:ph type="body" idx="4294967295"/>
          </p:nvPr>
        </p:nvSpPr>
        <p:spPr>
          <a:xfrm>
            <a:off x="458470" y="1272540"/>
            <a:ext cx="15672435" cy="7745730"/>
          </a:xfrm>
          <a:prstGeom prst="rect">
            <a:avLst/>
          </a:prstGeom>
        </p:spPr>
        <p:txBody>
          <a:bodyPr/>
          <a:lstStyle/>
          <a:p>
            <a:pPr algn="l">
              <a:lnSpc>
                <a:spcPct val="150000"/>
              </a:lnSpc>
            </a:pPr>
            <a:r>
              <a:rPr lang="zh-CN" altLang="en-US" sz="3200" b="1" dirty="0">
                <a:solidFill>
                  <a:schemeClr val="tx1">
                    <a:lumMod val="75000"/>
                    <a:lumOff val="25000"/>
                  </a:schemeClr>
                </a:solidFill>
                <a:latin typeface="+mj-ea"/>
                <a:ea typeface="+mj-ea"/>
              </a:rPr>
              <a:t>蓝牙标准定义了五种链路密钥：</a:t>
            </a:r>
            <a:endParaRPr lang="zh-CN" altLang="en-US" sz="3200" b="1" dirty="0">
              <a:solidFill>
                <a:schemeClr val="tx1">
                  <a:lumMod val="75000"/>
                  <a:lumOff val="2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rPr>
              <a:t>联合密钥K</a:t>
            </a:r>
            <a:r>
              <a:rPr lang="zh-CN" altLang="en-US" sz="2800" baseline="-25000" dirty="0">
                <a:solidFill>
                  <a:schemeClr val="tx1">
                    <a:lumMod val="65000"/>
                    <a:lumOff val="35000"/>
                  </a:schemeClr>
                </a:solidFill>
                <a:uFillTx/>
                <a:latin typeface="+中文标题" charset="0"/>
                <a:ea typeface="+mj-ea"/>
              </a:rPr>
              <a:t>AB</a:t>
            </a:r>
            <a:r>
              <a:rPr lang="zh-CN" altLang="en-US" sz="2800" dirty="0">
                <a:solidFill>
                  <a:schemeClr val="tx1">
                    <a:lumMod val="65000"/>
                    <a:lumOff val="35000"/>
                  </a:schemeClr>
                </a:solidFill>
                <a:latin typeface="+mj-ea"/>
                <a:ea typeface="+mj-ea"/>
              </a:rPr>
              <a:t>：由单元A、B方共同生成；</a:t>
            </a:r>
            <a:endParaRPr lang="zh-CN" altLang="en-US" sz="2800" dirty="0">
              <a:solidFill>
                <a:schemeClr val="tx1">
                  <a:lumMod val="65000"/>
                  <a:lumOff val="3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rPr>
              <a:t>单元密钥K</a:t>
            </a:r>
            <a:r>
              <a:rPr lang="zh-CN" altLang="en-US" sz="2800" baseline="-25000" dirty="0">
                <a:solidFill>
                  <a:schemeClr val="tx1">
                    <a:lumMod val="65000"/>
                    <a:lumOff val="35000"/>
                  </a:schemeClr>
                </a:solidFill>
                <a:uFillTx/>
                <a:latin typeface="+中文标题" charset="0"/>
                <a:ea typeface="+mj-ea"/>
              </a:rPr>
              <a:t>A</a:t>
            </a:r>
            <a:r>
              <a:rPr lang="zh-CN" altLang="en-US" sz="2800" dirty="0">
                <a:solidFill>
                  <a:schemeClr val="tx1">
                    <a:lumMod val="65000"/>
                    <a:lumOff val="35000"/>
                  </a:schemeClr>
                </a:solidFill>
                <a:latin typeface="+mj-ea"/>
                <a:ea typeface="+mj-ea"/>
              </a:rPr>
              <a:t>：对蓝牙单元来说，单元密钥</a:t>
            </a:r>
            <a:r>
              <a:rPr lang="zh-CN" altLang="en-US" sz="2800" dirty="0">
                <a:solidFill>
                  <a:schemeClr val="tx1">
                    <a:lumMod val="65000"/>
                    <a:lumOff val="35000"/>
                  </a:schemeClr>
                </a:solidFill>
                <a:latin typeface="+mj-ea"/>
                <a:ea typeface="+mj-ea"/>
                <a:sym typeface="+mn-ea"/>
              </a:rPr>
              <a:t>KA</a:t>
            </a:r>
            <a:r>
              <a:rPr lang="zh-CN" altLang="en-US" sz="2800" dirty="0">
                <a:solidFill>
                  <a:schemeClr val="tx1">
                    <a:lumMod val="65000"/>
                    <a:lumOff val="35000"/>
                  </a:schemeClr>
                </a:solidFill>
                <a:latin typeface="+mj-ea"/>
                <a:ea typeface="+mj-ea"/>
              </a:rPr>
              <a:t>在单元A中生成，依赖于该单元，很少改变；</a:t>
            </a:r>
            <a:endParaRPr lang="zh-CN" altLang="en-US" sz="2800" dirty="0">
              <a:solidFill>
                <a:schemeClr val="tx1">
                  <a:lumMod val="65000"/>
                  <a:lumOff val="3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rPr>
              <a:t>临时密钥Kmaster：点对多点配置情况，主单元通知几个从单元使用一个公共链路密钥广播加密消息，在多数应用中这个公共链路密钥是临时密钥；</a:t>
            </a:r>
            <a:endParaRPr lang="zh-CN" altLang="en-US" sz="2800" dirty="0">
              <a:solidFill>
                <a:schemeClr val="tx1">
                  <a:lumMod val="65000"/>
                  <a:lumOff val="3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rPr>
              <a:t>初始化密钥K</a:t>
            </a:r>
            <a:r>
              <a:rPr lang="zh-CN" altLang="en-US" sz="2800" dirty="0">
                <a:solidFill>
                  <a:schemeClr val="tx1">
                    <a:lumMod val="65000"/>
                    <a:lumOff val="35000"/>
                  </a:schemeClr>
                </a:solidFill>
                <a:latin typeface="+mj-ea"/>
                <a:ea typeface="+mj-ea"/>
                <a:sym typeface="+mn-ea"/>
              </a:rPr>
              <a:t>_</a:t>
            </a:r>
            <a:r>
              <a:rPr lang="zh-CN" altLang="en-US" sz="2800" dirty="0">
                <a:solidFill>
                  <a:schemeClr val="tx1">
                    <a:lumMod val="65000"/>
                    <a:lumOff val="35000"/>
                  </a:schemeClr>
                </a:solidFill>
                <a:latin typeface="+mj-ea"/>
                <a:ea typeface="+mj-ea"/>
              </a:rPr>
              <a:t>init：是蓝牙初始化过程中使用的链路密钥</a:t>
            </a:r>
            <a:endParaRPr lang="zh-CN" altLang="en-US" sz="2800" dirty="0">
              <a:solidFill>
                <a:schemeClr val="tx1">
                  <a:lumMod val="65000"/>
                  <a:lumOff val="35000"/>
                </a:schemeClr>
              </a:solidFill>
              <a:latin typeface="+mj-ea"/>
              <a:ea typeface="+mj-ea"/>
            </a:endParaRPr>
          </a:p>
          <a:p>
            <a:pPr lvl="1" algn="l">
              <a:lnSpc>
                <a:spcPct val="150000"/>
              </a:lnSpc>
            </a:pPr>
            <a:r>
              <a:rPr lang="zh-CN" altLang="en-US" sz="2800" dirty="0">
                <a:solidFill>
                  <a:schemeClr val="tx1">
                    <a:lumMod val="65000"/>
                    <a:lumOff val="35000"/>
                  </a:schemeClr>
                </a:solidFill>
                <a:latin typeface="+mj-ea"/>
                <a:ea typeface="+mj-ea"/>
              </a:rPr>
              <a:t>此外还定义了加密密钥Kc：由当前链路密钥生成。</a:t>
            </a:r>
            <a:endParaRPr lang="zh-CN" altLang="en-US" sz="2800" dirty="0">
              <a:solidFill>
                <a:schemeClr val="tx1">
                  <a:lumMod val="65000"/>
                  <a:lumOff val="35000"/>
                </a:schemeClr>
              </a:solidFill>
              <a:latin typeface="+mj-ea"/>
              <a:ea typeface="+mj-ea"/>
            </a:endParaRPr>
          </a:p>
          <a:p>
            <a:pPr marL="0" indent="0">
              <a:lnSpc>
                <a:spcPct val="150000"/>
              </a:lnSpc>
              <a:buNone/>
            </a:pPr>
            <a:endParaRPr lang="en-US" altLang="zh-CN" sz="3200" b="1" dirty="0">
              <a:solidFill>
                <a:schemeClr val="tx1">
                  <a:lumMod val="75000"/>
                  <a:lumOff val="25000"/>
                </a:schemeClr>
              </a:solidFill>
              <a:latin typeface="+mj-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983261" cy="647313"/>
          </a:xfrm>
        </p:spPr>
        <p:txBody>
          <a:bodyPr/>
          <a:lstStyle/>
          <a:p>
            <a:r>
              <a:rPr lang="zh-CN" altLang="en-US" dirty="0"/>
              <a:t>蓝牙密钥生成、认证及数据加解过程</a:t>
            </a:r>
            <a:endParaRPr lang="en-US" altLang="zh-CN" dirty="0">
              <a:solidFill>
                <a:schemeClr val="tx1">
                  <a:lumMod val="75000"/>
                  <a:lumOff val="25000"/>
                </a:schemeClr>
              </a:solidFill>
            </a:endParaRPr>
          </a:p>
        </p:txBody>
      </p:sp>
      <p:sp>
        <p:nvSpPr>
          <p:cNvPr id="3" name="Rectangle 3"/>
          <p:cNvSpPr>
            <a:spLocks noGrp="1" noChangeArrowheads="1"/>
          </p:cNvSpPr>
          <p:nvPr>
            <p:ph type="body" idx="4294967295"/>
          </p:nvPr>
        </p:nvSpPr>
        <p:spPr>
          <a:xfrm>
            <a:off x="8998442" y="1791839"/>
            <a:ext cx="9148145" cy="7745735"/>
          </a:xfrm>
          <a:prstGeom prst="rect">
            <a:avLst/>
          </a:prstGeom>
        </p:spPr>
        <p:txBody>
          <a:bodyPr/>
          <a:lstStyle/>
          <a:p>
            <a:pPr>
              <a:lnSpc>
                <a:spcPct val="150000"/>
              </a:lnSpc>
            </a:pPr>
            <a:r>
              <a:rPr lang="en-US" altLang="zh-CN" sz="3200" b="1" i="1" dirty="0">
                <a:solidFill>
                  <a:schemeClr val="tx1">
                    <a:lumMod val="75000"/>
                    <a:lumOff val="25000"/>
                  </a:schemeClr>
                </a:solidFill>
                <a:latin typeface="+mj-ea"/>
                <a:ea typeface="+mj-ea"/>
              </a:rPr>
              <a:t>K</a:t>
            </a:r>
            <a:r>
              <a:rPr lang="en-US" altLang="zh-CN" sz="3200" b="1" baseline="-25000" dirty="0">
                <a:solidFill>
                  <a:schemeClr val="tx1">
                    <a:lumMod val="75000"/>
                    <a:lumOff val="25000"/>
                  </a:schemeClr>
                </a:solidFill>
                <a:latin typeface="+mj-ea"/>
                <a:ea typeface="+mj-ea"/>
              </a:rPr>
              <a:t>init</a:t>
            </a:r>
            <a:r>
              <a:rPr lang="zh-CN" altLang="en-US" sz="3200" b="1" dirty="0">
                <a:solidFill>
                  <a:schemeClr val="tx1">
                    <a:lumMod val="75000"/>
                    <a:lumOff val="25000"/>
                  </a:schemeClr>
                </a:solidFill>
                <a:latin typeface="+mj-ea"/>
                <a:ea typeface="+mj-ea"/>
              </a:rPr>
              <a:t>由设备</a:t>
            </a:r>
            <a:r>
              <a:rPr lang="en-US" altLang="zh-CN" sz="3200" b="1" dirty="0">
                <a:solidFill>
                  <a:schemeClr val="tx1">
                    <a:lumMod val="75000"/>
                    <a:lumOff val="25000"/>
                  </a:schemeClr>
                </a:solidFill>
                <a:latin typeface="+mj-ea"/>
                <a:ea typeface="+mj-ea"/>
              </a:rPr>
              <a:t>B</a:t>
            </a:r>
            <a:r>
              <a:rPr lang="zh-CN" altLang="zh-CN" sz="3200" b="1" dirty="0">
                <a:solidFill>
                  <a:schemeClr val="tx1">
                    <a:lumMod val="75000"/>
                    <a:lumOff val="25000"/>
                  </a:schemeClr>
                </a:solidFill>
                <a:latin typeface="+mj-ea"/>
                <a:ea typeface="+mj-ea"/>
              </a:rPr>
              <a:t>地址</a:t>
            </a:r>
            <a:r>
              <a:rPr lang="en-US" altLang="zh-CN" sz="3200" b="1" dirty="0">
                <a:solidFill>
                  <a:schemeClr val="tx1">
                    <a:lumMod val="75000"/>
                    <a:lumOff val="25000"/>
                  </a:schemeClr>
                </a:solidFill>
                <a:latin typeface="+mj-ea"/>
                <a:ea typeface="+mj-ea"/>
              </a:rPr>
              <a:t>BD_ADDR</a:t>
            </a:r>
            <a:r>
              <a:rPr lang="zh-CN" altLang="zh-CN" sz="3200" b="1" dirty="0">
                <a:solidFill>
                  <a:schemeClr val="tx1">
                    <a:lumMod val="75000"/>
                    <a:lumOff val="25000"/>
                  </a:schemeClr>
                </a:solidFill>
                <a:latin typeface="+mj-ea"/>
                <a:ea typeface="+mj-ea"/>
              </a:rPr>
              <a:t>、</a:t>
            </a:r>
            <a:r>
              <a:rPr lang="en-US" altLang="zh-CN" sz="3200" b="1" dirty="0">
                <a:solidFill>
                  <a:schemeClr val="tx1">
                    <a:lumMod val="75000"/>
                    <a:lumOff val="25000"/>
                  </a:schemeClr>
                </a:solidFill>
                <a:latin typeface="+mj-ea"/>
                <a:ea typeface="+mj-ea"/>
              </a:rPr>
              <a:t>PIN</a:t>
            </a:r>
            <a:r>
              <a:rPr lang="zh-CN" altLang="zh-CN" sz="3200" b="1" dirty="0">
                <a:solidFill>
                  <a:schemeClr val="tx1">
                    <a:lumMod val="75000"/>
                    <a:lumOff val="25000"/>
                  </a:schemeClr>
                </a:solidFill>
                <a:latin typeface="+mj-ea"/>
                <a:ea typeface="+mj-ea"/>
              </a:rPr>
              <a:t>码、</a:t>
            </a:r>
            <a:r>
              <a:rPr lang="en-US" altLang="zh-CN" sz="3200" b="1" dirty="0">
                <a:solidFill>
                  <a:schemeClr val="tx1">
                    <a:lumMod val="75000"/>
                    <a:lumOff val="25000"/>
                  </a:schemeClr>
                </a:solidFill>
                <a:latin typeface="+mj-ea"/>
                <a:ea typeface="+mj-ea"/>
              </a:rPr>
              <a:t>PIN</a:t>
            </a:r>
            <a:r>
              <a:rPr lang="zh-CN" altLang="zh-CN" sz="3200" b="1" dirty="0">
                <a:solidFill>
                  <a:schemeClr val="tx1">
                    <a:lumMod val="75000"/>
                    <a:lumOff val="25000"/>
                  </a:schemeClr>
                </a:solidFill>
                <a:latin typeface="+mj-ea"/>
                <a:ea typeface="+mj-ea"/>
              </a:rPr>
              <a:t>码长度及随机数</a:t>
            </a:r>
            <a:r>
              <a:rPr lang="en-US" altLang="zh-CN" sz="3200" b="1" dirty="0">
                <a:solidFill>
                  <a:schemeClr val="tx1">
                    <a:lumMod val="75000"/>
                    <a:lumOff val="25000"/>
                  </a:schemeClr>
                </a:solidFill>
                <a:latin typeface="+mj-ea"/>
                <a:ea typeface="+mj-ea"/>
              </a:rPr>
              <a:t>IN_RAND</a:t>
            </a:r>
            <a:r>
              <a:rPr lang="zh-CN" altLang="en-US" sz="3200" b="1" dirty="0">
                <a:solidFill>
                  <a:schemeClr val="tx1">
                    <a:lumMod val="75000"/>
                    <a:lumOff val="25000"/>
                  </a:schemeClr>
                </a:solidFill>
                <a:latin typeface="+mj-ea"/>
                <a:ea typeface="+mj-ea"/>
              </a:rPr>
              <a:t>由</a:t>
            </a:r>
            <a:r>
              <a:rPr lang="en-US" altLang="zh-CN" sz="3200" b="1" dirty="0">
                <a:solidFill>
                  <a:schemeClr val="tx1">
                    <a:lumMod val="75000"/>
                    <a:lumOff val="25000"/>
                  </a:schemeClr>
                </a:solidFill>
                <a:latin typeface="+mj-ea"/>
                <a:ea typeface="+mj-ea"/>
              </a:rPr>
              <a:t>E</a:t>
            </a:r>
            <a:r>
              <a:rPr lang="en-US" altLang="zh-CN" sz="3200" b="1" baseline="-25000" dirty="0">
                <a:solidFill>
                  <a:schemeClr val="tx1">
                    <a:lumMod val="75000"/>
                    <a:lumOff val="25000"/>
                  </a:schemeClr>
                </a:solidFill>
                <a:latin typeface="+mj-ea"/>
                <a:ea typeface="+mj-ea"/>
              </a:rPr>
              <a:t>22</a:t>
            </a:r>
            <a:r>
              <a:rPr lang="zh-CN" altLang="en-US" sz="3200" b="1" dirty="0">
                <a:solidFill>
                  <a:schemeClr val="tx1">
                    <a:lumMod val="75000"/>
                    <a:lumOff val="25000"/>
                  </a:schemeClr>
                </a:solidFill>
                <a:latin typeface="+mj-ea"/>
                <a:ea typeface="+mj-ea"/>
              </a:rPr>
              <a:t>算法计算得到</a:t>
            </a:r>
            <a:endParaRPr lang="en-US" altLang="zh-CN" sz="3200" b="1" dirty="0">
              <a:solidFill>
                <a:schemeClr val="tx1">
                  <a:lumMod val="75000"/>
                  <a:lumOff val="25000"/>
                </a:schemeClr>
              </a:solidFill>
              <a:latin typeface="+mj-ea"/>
              <a:ea typeface="+mj-ea"/>
            </a:endParaRPr>
          </a:p>
          <a:p>
            <a:pPr marL="0" indent="0">
              <a:lnSpc>
                <a:spcPct val="150000"/>
              </a:lnSpc>
              <a:buNone/>
            </a:pPr>
            <a:endParaRPr lang="en-US" altLang="zh-CN" sz="3200" b="1" dirty="0">
              <a:solidFill>
                <a:schemeClr val="tx1">
                  <a:lumMod val="75000"/>
                  <a:lumOff val="25000"/>
                </a:schemeClr>
              </a:solidFill>
              <a:latin typeface="+mj-ea"/>
              <a:ea typeface="+mj-ea"/>
            </a:endParaRPr>
          </a:p>
          <a:p>
            <a:pPr>
              <a:lnSpc>
                <a:spcPct val="150000"/>
              </a:lnSpc>
            </a:pPr>
            <a:r>
              <a:rPr lang="en-US" altLang="zh-CN" sz="3200" b="1" i="1" dirty="0">
                <a:solidFill>
                  <a:schemeClr val="tx1">
                    <a:lumMod val="75000"/>
                    <a:lumOff val="25000"/>
                  </a:schemeClr>
                </a:solidFill>
                <a:latin typeface="+mj-ea"/>
                <a:ea typeface="+mj-ea"/>
              </a:rPr>
              <a:t>K</a:t>
            </a:r>
            <a:r>
              <a:rPr lang="en-US" altLang="zh-CN" sz="3200" b="1" baseline="-25000" dirty="0">
                <a:solidFill>
                  <a:schemeClr val="tx1">
                    <a:lumMod val="75000"/>
                    <a:lumOff val="25000"/>
                  </a:schemeClr>
                </a:solidFill>
                <a:latin typeface="+mj-ea"/>
                <a:ea typeface="+mj-ea"/>
              </a:rPr>
              <a:t>A</a:t>
            </a:r>
            <a:r>
              <a:rPr lang="en-US" altLang="zh-CN" sz="3200" b="1" i="1" dirty="0">
                <a:solidFill>
                  <a:schemeClr val="tx1">
                    <a:lumMod val="75000"/>
                    <a:lumOff val="25000"/>
                  </a:schemeClr>
                </a:solidFill>
                <a:latin typeface="+mj-ea"/>
              </a:rPr>
              <a:t> K</a:t>
            </a:r>
            <a:r>
              <a:rPr lang="en-US" altLang="zh-CN" sz="3200" b="1" baseline="-25000" dirty="0">
                <a:solidFill>
                  <a:schemeClr val="tx1">
                    <a:lumMod val="75000"/>
                    <a:lumOff val="25000"/>
                  </a:schemeClr>
                </a:solidFill>
                <a:latin typeface="+mj-ea"/>
              </a:rPr>
              <a:t>B</a:t>
            </a:r>
            <a:r>
              <a:rPr lang="zh-CN" altLang="en-US" sz="3200" b="1" dirty="0">
                <a:solidFill>
                  <a:schemeClr val="tx1">
                    <a:lumMod val="75000"/>
                    <a:lumOff val="25000"/>
                  </a:schemeClr>
                </a:solidFill>
                <a:latin typeface="+mj-ea"/>
                <a:ea typeface="+mj-ea"/>
              </a:rPr>
              <a:t>由设备</a:t>
            </a:r>
            <a:r>
              <a:rPr lang="en-US" altLang="zh-CN" sz="3200" b="1" dirty="0">
                <a:solidFill>
                  <a:schemeClr val="tx1">
                    <a:lumMod val="75000"/>
                    <a:lumOff val="25000"/>
                  </a:schemeClr>
                </a:solidFill>
                <a:latin typeface="+mj-ea"/>
                <a:ea typeface="+mj-ea"/>
              </a:rPr>
              <a:t>A</a:t>
            </a:r>
            <a:r>
              <a:rPr lang="zh-CN" altLang="en-US" sz="3200" b="1" dirty="0">
                <a:solidFill>
                  <a:schemeClr val="tx1">
                    <a:lumMod val="75000"/>
                    <a:lumOff val="25000"/>
                  </a:schemeClr>
                </a:solidFill>
                <a:latin typeface="+mj-ea"/>
                <a:ea typeface="+mj-ea"/>
              </a:rPr>
              <a:t>和设备</a:t>
            </a:r>
            <a:r>
              <a:rPr lang="en-US" altLang="zh-CN" sz="3200" b="1" dirty="0">
                <a:solidFill>
                  <a:schemeClr val="tx1">
                    <a:lumMod val="75000"/>
                    <a:lumOff val="25000"/>
                  </a:schemeClr>
                </a:solidFill>
                <a:latin typeface="+mj-ea"/>
                <a:ea typeface="+mj-ea"/>
              </a:rPr>
              <a:t>B</a:t>
            </a:r>
            <a:r>
              <a:rPr lang="zh-CN" altLang="en-US" sz="3200" b="1" dirty="0">
                <a:solidFill>
                  <a:schemeClr val="tx1">
                    <a:lumMod val="75000"/>
                    <a:lumOff val="25000"/>
                  </a:schemeClr>
                </a:solidFill>
                <a:latin typeface="+mj-ea"/>
                <a:ea typeface="+mj-ea"/>
              </a:rPr>
              <a:t>产生的随机数</a:t>
            </a:r>
            <a:r>
              <a:rPr lang="en-US" altLang="zh-CN" sz="3200" b="1" dirty="0">
                <a:solidFill>
                  <a:schemeClr val="tx1">
                    <a:lumMod val="75000"/>
                    <a:lumOff val="25000"/>
                  </a:schemeClr>
                </a:solidFill>
                <a:latin typeface="+mj-ea"/>
                <a:ea typeface="+mj-ea"/>
              </a:rPr>
              <a:t>RAND</a:t>
            </a:r>
            <a:r>
              <a:rPr lang="en-US" altLang="zh-CN" sz="3200" b="1" baseline="-25000" dirty="0">
                <a:solidFill>
                  <a:schemeClr val="tx1">
                    <a:lumMod val="75000"/>
                    <a:lumOff val="25000"/>
                  </a:schemeClr>
                </a:solidFill>
                <a:latin typeface="+mj-ea"/>
                <a:ea typeface="+mj-ea"/>
              </a:rPr>
              <a:t>A</a:t>
            </a:r>
            <a:r>
              <a:rPr lang="zh-CN" altLang="en-US" sz="3200" b="1" dirty="0">
                <a:solidFill>
                  <a:schemeClr val="tx1">
                    <a:lumMod val="75000"/>
                    <a:lumOff val="25000"/>
                  </a:schemeClr>
                </a:solidFill>
                <a:latin typeface="+mj-ea"/>
                <a:ea typeface="+mj-ea"/>
              </a:rPr>
              <a:t>和</a:t>
            </a:r>
            <a:r>
              <a:rPr lang="en-US" altLang="zh-CN" sz="3200" b="1" dirty="0">
                <a:solidFill>
                  <a:schemeClr val="tx1">
                    <a:lumMod val="75000"/>
                    <a:lumOff val="25000"/>
                  </a:schemeClr>
                </a:solidFill>
                <a:latin typeface="+mj-ea"/>
                <a:ea typeface="+mj-ea"/>
              </a:rPr>
              <a:t>RAND</a:t>
            </a:r>
            <a:r>
              <a:rPr lang="en-US" altLang="zh-CN" sz="3200" b="1" baseline="-25000" dirty="0">
                <a:solidFill>
                  <a:schemeClr val="tx1">
                    <a:lumMod val="75000"/>
                    <a:lumOff val="25000"/>
                  </a:schemeClr>
                </a:solidFill>
                <a:latin typeface="+mj-ea"/>
                <a:ea typeface="+mj-ea"/>
              </a:rPr>
              <a:t>B</a:t>
            </a:r>
            <a:r>
              <a:rPr lang="zh-CN" altLang="en-US" sz="3200" b="1" dirty="0">
                <a:solidFill>
                  <a:schemeClr val="tx1">
                    <a:lumMod val="75000"/>
                    <a:lumOff val="25000"/>
                  </a:schemeClr>
                </a:solidFill>
                <a:latin typeface="+mj-ea"/>
                <a:ea typeface="+mj-ea"/>
              </a:rPr>
              <a:t>和</a:t>
            </a:r>
            <a:r>
              <a:rPr lang="en-US" altLang="zh-CN" sz="3200" b="1" i="1" dirty="0">
                <a:solidFill>
                  <a:schemeClr val="tx1">
                    <a:lumMod val="75000"/>
                    <a:lumOff val="25000"/>
                  </a:schemeClr>
                </a:solidFill>
                <a:latin typeface="+mj-ea"/>
              </a:rPr>
              <a:t>K</a:t>
            </a:r>
            <a:r>
              <a:rPr lang="en-US" altLang="zh-CN" sz="3200" b="1" baseline="-25000" dirty="0">
                <a:solidFill>
                  <a:schemeClr val="tx1">
                    <a:lumMod val="75000"/>
                    <a:lumOff val="25000"/>
                  </a:schemeClr>
                </a:solidFill>
                <a:latin typeface="+mj-ea"/>
              </a:rPr>
              <a:t>init</a:t>
            </a:r>
            <a:r>
              <a:rPr lang="zh-CN" altLang="en-US" sz="3200" b="1" dirty="0">
                <a:solidFill>
                  <a:schemeClr val="tx1">
                    <a:lumMod val="75000"/>
                    <a:lumOff val="25000"/>
                  </a:schemeClr>
                </a:solidFill>
                <a:latin typeface="+mj-ea"/>
                <a:ea typeface="+mj-ea"/>
              </a:rPr>
              <a:t>及设备蓝牙地址经</a:t>
            </a:r>
            <a:r>
              <a:rPr lang="en-US" altLang="zh-CN" sz="3200" b="1" dirty="0">
                <a:solidFill>
                  <a:schemeClr val="tx1">
                    <a:lumMod val="75000"/>
                    <a:lumOff val="25000"/>
                  </a:schemeClr>
                </a:solidFill>
                <a:latin typeface="+mj-ea"/>
              </a:rPr>
              <a:t>E</a:t>
            </a:r>
            <a:r>
              <a:rPr lang="en-US" altLang="zh-CN" sz="3200" b="1" baseline="-25000" dirty="0">
                <a:solidFill>
                  <a:schemeClr val="tx1">
                    <a:lumMod val="75000"/>
                    <a:lumOff val="25000"/>
                  </a:schemeClr>
                </a:solidFill>
                <a:latin typeface="+mj-ea"/>
              </a:rPr>
              <a:t>21</a:t>
            </a:r>
            <a:r>
              <a:rPr lang="zh-CN" altLang="en-US" sz="3200" b="1" dirty="0">
                <a:solidFill>
                  <a:schemeClr val="tx1">
                    <a:lumMod val="75000"/>
                    <a:lumOff val="25000"/>
                  </a:schemeClr>
                </a:solidFill>
                <a:latin typeface="+mj-ea"/>
                <a:ea typeface="+mj-ea"/>
              </a:rPr>
              <a:t>算法计算得到</a:t>
            </a:r>
            <a:endParaRPr lang="zh-CN" altLang="en-US" sz="3200" b="1" dirty="0">
              <a:solidFill>
                <a:schemeClr val="tx1">
                  <a:lumMod val="75000"/>
                  <a:lumOff val="25000"/>
                </a:schemeClr>
              </a:solidFill>
              <a:latin typeface="+mj-ea"/>
              <a:ea typeface="+mj-ea"/>
            </a:endParaRPr>
          </a:p>
          <a:p>
            <a:pPr marL="0" indent="0">
              <a:lnSpc>
                <a:spcPct val="150000"/>
              </a:lnSpc>
              <a:buNone/>
            </a:pPr>
            <a:endParaRPr lang="zh-CN" altLang="en-US" sz="3200" b="1" dirty="0">
              <a:solidFill>
                <a:schemeClr val="tx1">
                  <a:lumMod val="75000"/>
                  <a:lumOff val="25000"/>
                </a:schemeClr>
              </a:solidFill>
              <a:latin typeface="+mj-ea"/>
              <a:ea typeface="+mj-ea"/>
            </a:endParaRPr>
          </a:p>
          <a:p>
            <a:pPr>
              <a:lnSpc>
                <a:spcPct val="150000"/>
              </a:lnSpc>
            </a:pPr>
            <a:r>
              <a:rPr lang="zh-CN" altLang="en-US" sz="3200" b="1" dirty="0">
                <a:solidFill>
                  <a:schemeClr val="tx1">
                    <a:lumMod val="75000"/>
                    <a:lumOff val="25000"/>
                  </a:schemeClr>
                </a:solidFill>
                <a:latin typeface="+mj-ea"/>
                <a:ea typeface="+mj-ea"/>
              </a:rPr>
              <a:t>双方认证</a:t>
            </a:r>
            <a:endParaRPr lang="en-US" altLang="zh-CN" sz="3200" b="1" dirty="0">
              <a:solidFill>
                <a:schemeClr val="tx1">
                  <a:lumMod val="75000"/>
                  <a:lumOff val="25000"/>
                </a:schemeClr>
              </a:solidFill>
              <a:latin typeface="+mj-ea"/>
              <a:ea typeface="+mj-ea"/>
            </a:endParaRPr>
          </a:p>
          <a:p>
            <a:pPr marL="0" indent="0">
              <a:lnSpc>
                <a:spcPct val="150000"/>
              </a:lnSpc>
              <a:buNone/>
            </a:pPr>
            <a:endParaRPr lang="en-US" altLang="zh-CN" sz="3200" b="1" dirty="0">
              <a:solidFill>
                <a:schemeClr val="tx1">
                  <a:lumMod val="75000"/>
                  <a:lumOff val="25000"/>
                </a:schemeClr>
              </a:solidFill>
              <a:latin typeface="+mj-ea"/>
            </a:endParaRPr>
          </a:p>
        </p:txBody>
      </p:sp>
      <p:pic>
        <p:nvPicPr>
          <p:cNvPr id="2" name="图片 1"/>
          <p:cNvPicPr>
            <a:picLocks noChangeAspect="1"/>
          </p:cNvPicPr>
          <p:nvPr/>
        </p:nvPicPr>
        <p:blipFill>
          <a:blip r:embed="rId1"/>
          <a:stretch>
            <a:fillRect/>
          </a:stretch>
        </p:blipFill>
        <p:spPr>
          <a:xfrm>
            <a:off x="144587" y="1688703"/>
            <a:ext cx="8853855" cy="75493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fontAlgn="auto">
              <a:spcAft>
                <a:spcPts val="0"/>
              </a:spcAft>
            </a:pPr>
            <a:r>
              <a:rPr lang="zh-CN" altLang="en-US" dirty="0"/>
              <a:t>无线个域网</a:t>
            </a:r>
            <a:r>
              <a:rPr lang="zh-CN" altLang="en-US" dirty="0">
                <a:sym typeface="+mn-ea"/>
              </a:rPr>
              <a:t>(WPAN)</a:t>
            </a:r>
            <a:endParaRPr lang="zh-CN" altLang="en-US" dirty="0"/>
          </a:p>
        </p:txBody>
      </p:sp>
      <p:sp>
        <p:nvSpPr>
          <p:cNvPr id="11" name="Rectangle 3"/>
          <p:cNvSpPr>
            <a:spLocks noGrp="1" noChangeArrowheads="1"/>
          </p:cNvSpPr>
          <p:nvPr>
            <p:ph type="body" idx="4294967295"/>
          </p:nvPr>
        </p:nvSpPr>
        <p:spPr>
          <a:xfrm>
            <a:off x="648335" y="1467485"/>
            <a:ext cx="7630160" cy="1252855"/>
          </a:xfrm>
          <a:prstGeom prst="rect">
            <a:avLst/>
          </a:prstGeom>
        </p:spPr>
        <p:txBody>
          <a:bodyPr/>
          <a:lstStyle/>
          <a:p>
            <a:pPr eaLnBrk="1" hangingPunct="1">
              <a:lnSpc>
                <a:spcPct val="150000"/>
              </a:lnSpc>
            </a:pPr>
            <a:r>
              <a:rPr lang="zh-CN" altLang="en-US" sz="3200" dirty="0">
                <a:solidFill>
                  <a:schemeClr val="tx1">
                    <a:lumMod val="65000"/>
                    <a:lumOff val="35000"/>
                  </a:schemeClr>
                </a:solidFill>
                <a:latin typeface="+mj-ea"/>
                <a:ea typeface="+mj-ea"/>
                <a:sym typeface="+mn-ea"/>
              </a:rPr>
              <a:t>IEEE 802.15标准构成</a:t>
            </a:r>
            <a:endParaRPr lang="en-US" altLang="zh-CN" sz="3200" b="1" u="sng" dirty="0">
              <a:solidFill>
                <a:schemeClr val="tx1">
                  <a:lumMod val="65000"/>
                  <a:lumOff val="35000"/>
                </a:schemeClr>
              </a:solidFill>
              <a:latin typeface="+mj-ea"/>
              <a:ea typeface="+mj-ea"/>
            </a:endParaRPr>
          </a:p>
        </p:txBody>
      </p:sp>
      <p:pic>
        <p:nvPicPr>
          <p:cNvPr id="7" name="图片 6"/>
          <p:cNvPicPr/>
          <p:nvPr/>
        </p:nvPicPr>
        <p:blipFill>
          <a:blip r:embed="rId1" cstate="print"/>
          <a:srcRect/>
          <a:stretch>
            <a:fillRect/>
          </a:stretch>
        </p:blipFill>
        <p:spPr bwMode="auto">
          <a:xfrm>
            <a:off x="5617994" y="1467549"/>
            <a:ext cx="12673408" cy="4392488"/>
          </a:xfrm>
          <a:prstGeom prst="rect">
            <a:avLst/>
          </a:prstGeom>
          <a:noFill/>
          <a:ln w="9525">
            <a:noFill/>
            <a:miter lim="800000"/>
            <a:headEnd/>
            <a:tailEnd/>
          </a:ln>
          <a:effectLst/>
        </p:spPr>
      </p:pic>
      <p:sp>
        <p:nvSpPr>
          <p:cNvPr id="2" name="文本框 1"/>
          <p:cNvSpPr txBox="1"/>
          <p:nvPr/>
        </p:nvSpPr>
        <p:spPr>
          <a:xfrm>
            <a:off x="648970" y="7450455"/>
            <a:ext cx="5544820" cy="829945"/>
          </a:xfrm>
          <a:prstGeom prst="rect">
            <a:avLst/>
          </a:prstGeom>
          <a:noFill/>
        </p:spPr>
        <p:txBody>
          <a:bodyPr wrap="square" rtlCol="0" anchor="t">
            <a:spAutoFit/>
          </a:bodyPr>
          <a:lstStyle/>
          <a:p>
            <a:pPr marL="548640" indent="-548640" algn="l" fontAlgn="auto">
              <a:lnSpc>
                <a:spcPct val="150000"/>
              </a:lnSpc>
              <a:spcBef>
                <a:spcPct val="20000"/>
              </a:spcBef>
              <a:buClr>
                <a:schemeClr val="accent3"/>
              </a:buClr>
              <a:buSzPct val="95000"/>
              <a:buFont typeface="Wingdings 2" panose="05020102010507070707"/>
              <a:buChar char=""/>
            </a:pPr>
            <a:r>
              <a:rPr lang="zh-CN" altLang="en-US" sz="3200" dirty="0">
                <a:solidFill>
                  <a:schemeClr val="tx1">
                    <a:lumMod val="65000"/>
                    <a:lumOff val="35000"/>
                  </a:schemeClr>
                </a:solidFill>
                <a:latin typeface="+mj-ea"/>
                <a:ea typeface="+mj-ea"/>
                <a:sym typeface="+mn-ea"/>
              </a:rPr>
              <a:t>IEEE 802.15协议体系结构</a:t>
            </a:r>
            <a:endParaRPr lang="zh-CN" altLang="en-US" sz="3200" dirty="0">
              <a:solidFill>
                <a:schemeClr val="tx1">
                  <a:lumMod val="65000"/>
                  <a:lumOff val="35000"/>
                </a:schemeClr>
              </a:solidFill>
              <a:latin typeface="+mj-ea"/>
              <a:ea typeface="+mj-ea"/>
            </a:endParaRPr>
          </a:p>
        </p:txBody>
      </p:sp>
      <p:pic>
        <p:nvPicPr>
          <p:cNvPr id="13317" name="内容占位符 13316" descr="0401"/>
          <p:cNvPicPr>
            <a:picLocks noChangeAspect="1"/>
          </p:cNvPicPr>
          <p:nvPr/>
        </p:nvPicPr>
        <p:blipFill>
          <a:blip r:embed="rId2"/>
          <a:stretch>
            <a:fillRect/>
          </a:stretch>
        </p:blipFill>
        <p:spPr>
          <a:xfrm>
            <a:off x="6028690" y="6092190"/>
            <a:ext cx="12107545" cy="4035425"/>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983261" cy="647313"/>
          </a:xfrm>
        </p:spPr>
        <p:txBody>
          <a:bodyPr/>
          <a:lstStyle/>
          <a:p>
            <a:r>
              <a:rPr lang="zh-CN" altLang="en-US" dirty="0"/>
              <a:t>蓝牙密钥生成、认证及数据加解过程</a:t>
            </a:r>
            <a:endParaRPr lang="en-US" altLang="zh-CN" dirty="0">
              <a:solidFill>
                <a:schemeClr val="tx1">
                  <a:lumMod val="75000"/>
                  <a:lumOff val="25000"/>
                </a:schemeClr>
              </a:solidFill>
            </a:endParaRPr>
          </a:p>
        </p:txBody>
      </p:sp>
      <p:sp>
        <p:nvSpPr>
          <p:cNvPr id="3" name="Rectangle 3"/>
          <p:cNvSpPr>
            <a:spLocks noGrp="1" noChangeArrowheads="1"/>
          </p:cNvSpPr>
          <p:nvPr>
            <p:ph type="body" idx="4294967295"/>
          </p:nvPr>
        </p:nvSpPr>
        <p:spPr>
          <a:xfrm>
            <a:off x="648643" y="1508768"/>
            <a:ext cx="9148145" cy="904976"/>
          </a:xfrm>
          <a:prstGeom prst="rect">
            <a:avLst/>
          </a:prstGeom>
        </p:spPr>
        <p:txBody>
          <a:bodyPr/>
          <a:lstStyle/>
          <a:p>
            <a:pPr>
              <a:lnSpc>
                <a:spcPct val="150000"/>
              </a:lnSpc>
            </a:pPr>
            <a:r>
              <a:rPr lang="en-US" altLang="zh-CN" sz="3200" b="1" i="1" dirty="0">
                <a:solidFill>
                  <a:schemeClr val="tx1">
                    <a:lumMod val="75000"/>
                    <a:lumOff val="25000"/>
                  </a:schemeClr>
                </a:solidFill>
                <a:latin typeface="+mj-ea"/>
                <a:ea typeface="+mj-ea"/>
              </a:rPr>
              <a:t>K</a:t>
            </a:r>
            <a:r>
              <a:rPr lang="en-US" altLang="zh-CN" sz="3200" b="1" baseline="-25000" dirty="0">
                <a:solidFill>
                  <a:schemeClr val="tx1">
                    <a:lumMod val="75000"/>
                    <a:lumOff val="25000"/>
                  </a:schemeClr>
                </a:solidFill>
                <a:latin typeface="+mj-ea"/>
                <a:ea typeface="+mj-ea"/>
              </a:rPr>
              <a:t>AB</a:t>
            </a:r>
            <a:r>
              <a:rPr lang="zh-CN" altLang="en-US" sz="3200" b="1" dirty="0">
                <a:solidFill>
                  <a:schemeClr val="tx1">
                    <a:lumMod val="75000"/>
                    <a:lumOff val="25000"/>
                  </a:schemeClr>
                </a:solidFill>
                <a:latin typeface="+mj-ea"/>
                <a:ea typeface="+mj-ea"/>
              </a:rPr>
              <a:t>生成</a:t>
            </a:r>
            <a:endParaRPr lang="zh-CN" altLang="en-US" sz="3200" b="1" dirty="0">
              <a:solidFill>
                <a:schemeClr val="tx1">
                  <a:lumMod val="75000"/>
                  <a:lumOff val="25000"/>
                </a:schemeClr>
              </a:solidFill>
              <a:latin typeface="+mj-ea"/>
              <a:ea typeface="+mj-ea"/>
            </a:endParaRPr>
          </a:p>
        </p:txBody>
      </p:sp>
      <p:pic>
        <p:nvPicPr>
          <p:cNvPr id="4" name="图片 3"/>
          <p:cNvPicPr>
            <a:picLocks noChangeAspect="1"/>
          </p:cNvPicPr>
          <p:nvPr/>
        </p:nvPicPr>
        <p:blipFill>
          <a:blip r:embed="rId1"/>
          <a:stretch>
            <a:fillRect/>
          </a:stretch>
        </p:blipFill>
        <p:spPr>
          <a:xfrm>
            <a:off x="3096915" y="2192759"/>
            <a:ext cx="11233248" cy="778001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983261" cy="647313"/>
          </a:xfrm>
        </p:spPr>
        <p:txBody>
          <a:bodyPr/>
          <a:lstStyle/>
          <a:p>
            <a:r>
              <a:rPr lang="zh-CN" altLang="en-US" dirty="0"/>
              <a:t>蓝牙密钥生成、认证及数据加解过程</a:t>
            </a:r>
            <a:endParaRPr lang="en-US" altLang="zh-CN" dirty="0">
              <a:solidFill>
                <a:schemeClr val="tx1">
                  <a:lumMod val="75000"/>
                  <a:lumOff val="25000"/>
                </a:schemeClr>
              </a:solidFill>
            </a:endParaRPr>
          </a:p>
        </p:txBody>
      </p:sp>
      <p:sp>
        <p:nvSpPr>
          <p:cNvPr id="3" name="Rectangle 3"/>
          <p:cNvSpPr>
            <a:spLocks noGrp="1" noChangeArrowheads="1"/>
          </p:cNvSpPr>
          <p:nvPr>
            <p:ph type="body" idx="4294967295"/>
          </p:nvPr>
        </p:nvSpPr>
        <p:spPr>
          <a:xfrm>
            <a:off x="8998442" y="1791840"/>
            <a:ext cx="9148145" cy="7560840"/>
          </a:xfrm>
          <a:prstGeom prst="rect">
            <a:avLst/>
          </a:prstGeom>
        </p:spPr>
        <p:txBody>
          <a:bodyPr/>
          <a:lstStyle/>
          <a:p>
            <a:pPr>
              <a:lnSpc>
                <a:spcPct val="150000"/>
              </a:lnSpc>
            </a:pPr>
            <a:r>
              <a:rPr lang="zh-CN" altLang="en-US" sz="3200" b="1" dirty="0">
                <a:solidFill>
                  <a:schemeClr val="tx1">
                    <a:lumMod val="75000"/>
                    <a:lumOff val="25000"/>
                  </a:schemeClr>
                </a:solidFill>
                <a:latin typeface="+mj-ea"/>
              </a:rPr>
              <a:t>申请者使用</a:t>
            </a:r>
            <a:r>
              <a:rPr lang="en-US" altLang="zh-CN" sz="3200" b="1" dirty="0">
                <a:solidFill>
                  <a:schemeClr val="tx1">
                    <a:lumMod val="75000"/>
                    <a:lumOff val="25000"/>
                  </a:schemeClr>
                </a:solidFill>
                <a:latin typeface="+mj-ea"/>
              </a:rPr>
              <a:t>E</a:t>
            </a:r>
            <a:r>
              <a:rPr lang="en-US" altLang="zh-CN" sz="3200" b="1" baseline="-25000" dirty="0">
                <a:solidFill>
                  <a:schemeClr val="tx1">
                    <a:lumMod val="75000"/>
                    <a:lumOff val="25000"/>
                  </a:schemeClr>
                </a:solidFill>
                <a:latin typeface="+mj-ea"/>
              </a:rPr>
              <a:t>1</a:t>
            </a:r>
            <a:r>
              <a:rPr lang="zh-CN" altLang="en-US" sz="3200" b="1" dirty="0">
                <a:solidFill>
                  <a:schemeClr val="tx1">
                    <a:lumMod val="75000"/>
                    <a:lumOff val="25000"/>
                  </a:schemeClr>
                </a:solidFill>
                <a:latin typeface="+mj-ea"/>
              </a:rPr>
              <a:t>算法，以它唯一的</a:t>
            </a:r>
            <a:r>
              <a:rPr lang="en-US" altLang="zh-CN" sz="3200" b="1" dirty="0">
                <a:solidFill>
                  <a:schemeClr val="tx1">
                    <a:lumMod val="75000"/>
                    <a:lumOff val="25000"/>
                  </a:schemeClr>
                </a:solidFill>
                <a:latin typeface="+mj-ea"/>
              </a:rPr>
              <a:t>48</a:t>
            </a:r>
            <a:r>
              <a:rPr lang="zh-CN" altLang="en-US" sz="3200" b="1" dirty="0">
                <a:solidFill>
                  <a:schemeClr val="tx1">
                    <a:lumMod val="75000"/>
                    <a:lumOff val="25000"/>
                  </a:schemeClr>
                </a:solidFill>
                <a:latin typeface="+mj-ea"/>
              </a:rPr>
              <a:t>位蓝牙设备地址、链接密钥和</a:t>
            </a:r>
            <a:r>
              <a:rPr lang="en-US" altLang="zh-CN" sz="3200" b="1" dirty="0">
                <a:solidFill>
                  <a:schemeClr val="tx1">
                    <a:lumMod val="75000"/>
                    <a:lumOff val="25000"/>
                  </a:schemeClr>
                </a:solidFill>
                <a:latin typeface="+mj-ea"/>
              </a:rPr>
              <a:t>AU_RAND</a:t>
            </a:r>
            <a:r>
              <a:rPr lang="zh-CN" altLang="en-US" sz="3200" b="1" dirty="0">
                <a:solidFill>
                  <a:schemeClr val="tx1">
                    <a:lumMod val="75000"/>
                    <a:lumOff val="25000"/>
                  </a:schemeClr>
                </a:solidFill>
                <a:latin typeface="+mj-ea"/>
              </a:rPr>
              <a:t>为输入，计算出一个认证响应</a:t>
            </a:r>
            <a:endParaRPr lang="en-US" altLang="zh-CN" sz="3200" b="1" dirty="0">
              <a:solidFill>
                <a:schemeClr val="tx1">
                  <a:lumMod val="75000"/>
                  <a:lumOff val="25000"/>
                </a:schemeClr>
              </a:solidFill>
              <a:latin typeface="+mj-ea"/>
            </a:endParaRPr>
          </a:p>
          <a:p>
            <a:pPr marL="0" indent="0">
              <a:lnSpc>
                <a:spcPct val="150000"/>
              </a:lnSpc>
              <a:buNone/>
            </a:pPr>
            <a:endParaRPr lang="en-US" altLang="zh-CN" sz="3200" b="1" dirty="0">
              <a:solidFill>
                <a:schemeClr val="tx1">
                  <a:lumMod val="75000"/>
                  <a:lumOff val="25000"/>
                </a:schemeClr>
              </a:solidFill>
              <a:latin typeface="+mj-ea"/>
            </a:endParaRPr>
          </a:p>
          <a:p>
            <a:pPr>
              <a:lnSpc>
                <a:spcPct val="150000"/>
              </a:lnSpc>
            </a:pPr>
            <a:r>
              <a:rPr lang="zh-CN" altLang="en-US" sz="3200" b="1" dirty="0">
                <a:solidFill>
                  <a:schemeClr val="tx1">
                    <a:lumMod val="75000"/>
                    <a:lumOff val="25000"/>
                  </a:schemeClr>
                </a:solidFill>
                <a:latin typeface="+mj-ea"/>
              </a:rPr>
              <a:t>只有输出的高</a:t>
            </a:r>
            <a:r>
              <a:rPr lang="en-US" altLang="zh-CN" sz="3200" b="1" dirty="0">
                <a:solidFill>
                  <a:schemeClr val="tx1">
                    <a:lumMod val="75000"/>
                    <a:lumOff val="25000"/>
                  </a:schemeClr>
                </a:solidFill>
                <a:latin typeface="+mj-ea"/>
              </a:rPr>
              <a:t>32</a:t>
            </a:r>
            <a:r>
              <a:rPr lang="zh-CN" altLang="en-US" sz="3200" b="1" dirty="0">
                <a:solidFill>
                  <a:schemeClr val="tx1">
                    <a:lumMod val="75000"/>
                    <a:lumOff val="25000"/>
                  </a:schemeClr>
                </a:solidFill>
                <a:latin typeface="+mj-ea"/>
              </a:rPr>
              <a:t>位才被用于认证的目的。</a:t>
            </a:r>
            <a:r>
              <a:rPr lang="en-US" altLang="zh-CN" sz="3200" b="1" dirty="0">
                <a:solidFill>
                  <a:schemeClr val="tx1">
                    <a:lumMod val="75000"/>
                    <a:lumOff val="25000"/>
                  </a:schemeClr>
                </a:solidFill>
                <a:latin typeface="+mj-ea"/>
              </a:rPr>
              <a:t>128</a:t>
            </a:r>
            <a:r>
              <a:rPr lang="zh-CN" altLang="en-US" sz="3200" b="1" dirty="0">
                <a:solidFill>
                  <a:schemeClr val="tx1">
                    <a:lumMod val="75000"/>
                    <a:lumOff val="25000"/>
                  </a:schemeClr>
                </a:solidFill>
                <a:latin typeface="+mj-ea"/>
              </a:rPr>
              <a:t>位输出中剩余的</a:t>
            </a:r>
            <a:r>
              <a:rPr lang="en-US" altLang="zh-CN" sz="3200" b="1" dirty="0">
                <a:solidFill>
                  <a:schemeClr val="tx1">
                    <a:lumMod val="75000"/>
                    <a:lumOff val="25000"/>
                  </a:schemeClr>
                </a:solidFill>
                <a:latin typeface="+mj-ea"/>
              </a:rPr>
              <a:t>96</a:t>
            </a:r>
            <a:r>
              <a:rPr lang="zh-CN" altLang="en-US" sz="3200" b="1" dirty="0">
                <a:solidFill>
                  <a:schemeClr val="tx1">
                    <a:lumMod val="75000"/>
                    <a:lumOff val="25000"/>
                  </a:schemeClr>
                </a:solidFill>
                <a:latin typeface="+mj-ea"/>
              </a:rPr>
              <a:t>位作为认证加密偏移（</a:t>
            </a:r>
            <a:r>
              <a:rPr lang="en-US" altLang="zh-CN" sz="3200" b="1" dirty="0">
                <a:solidFill>
                  <a:schemeClr val="tx1">
                    <a:lumMod val="75000"/>
                    <a:lumOff val="25000"/>
                  </a:schemeClr>
                </a:solidFill>
                <a:latin typeface="+mj-ea"/>
              </a:rPr>
              <a:t>ACO</a:t>
            </a:r>
            <a:r>
              <a:rPr lang="zh-CN" altLang="en-US" sz="3200" b="1" dirty="0">
                <a:solidFill>
                  <a:schemeClr val="tx1">
                    <a:lumMod val="75000"/>
                    <a:lumOff val="25000"/>
                  </a:schemeClr>
                </a:solidFill>
                <a:latin typeface="+mj-ea"/>
              </a:rPr>
              <a:t>）值，将被稍后用作输入以创建蓝牙加密密钥</a:t>
            </a:r>
            <a:endParaRPr lang="en-US" altLang="zh-CN" sz="3200" b="1" dirty="0">
              <a:solidFill>
                <a:schemeClr val="tx1">
                  <a:lumMod val="75000"/>
                  <a:lumOff val="25000"/>
                </a:schemeClr>
              </a:solidFill>
              <a:latin typeface="+mj-ea"/>
            </a:endParaRPr>
          </a:p>
          <a:p>
            <a:pPr>
              <a:lnSpc>
                <a:spcPct val="150000"/>
              </a:lnSpc>
            </a:pPr>
            <a:endParaRPr lang="en-US" altLang="zh-CN" sz="3200" b="1" dirty="0">
              <a:solidFill>
                <a:schemeClr val="tx1">
                  <a:lumMod val="75000"/>
                  <a:lumOff val="25000"/>
                </a:schemeClr>
              </a:solidFill>
              <a:latin typeface="+mj-ea"/>
            </a:endParaRPr>
          </a:p>
          <a:p>
            <a:pPr>
              <a:lnSpc>
                <a:spcPct val="150000"/>
              </a:lnSpc>
            </a:pPr>
            <a:r>
              <a:rPr lang="en-US" altLang="zh-CN" sz="3200" b="1" i="1" dirty="0">
                <a:solidFill>
                  <a:schemeClr val="tx1">
                    <a:lumMod val="75000"/>
                    <a:lumOff val="25000"/>
                  </a:schemeClr>
                </a:solidFill>
                <a:latin typeface="+mj-ea"/>
              </a:rPr>
              <a:t>K</a:t>
            </a:r>
            <a:r>
              <a:rPr lang="en-US" altLang="zh-CN" sz="3200" b="1" dirty="0">
                <a:solidFill>
                  <a:schemeClr val="tx1">
                    <a:lumMod val="75000"/>
                    <a:lumOff val="25000"/>
                  </a:schemeClr>
                </a:solidFill>
                <a:latin typeface="+mj-ea"/>
              </a:rPr>
              <a:t>c</a:t>
            </a:r>
            <a:r>
              <a:rPr lang="zh-CN" altLang="en-US" sz="3200" b="1" dirty="0">
                <a:solidFill>
                  <a:schemeClr val="tx1">
                    <a:lumMod val="75000"/>
                    <a:lumOff val="25000"/>
                  </a:schemeClr>
                </a:solidFill>
                <a:latin typeface="+mj-ea"/>
              </a:rPr>
              <a:t>由当前的连接密钥、</a:t>
            </a:r>
            <a:r>
              <a:rPr lang="en-US" altLang="zh-CN" sz="3200" b="1" dirty="0">
                <a:solidFill>
                  <a:schemeClr val="tx1">
                    <a:lumMod val="75000"/>
                    <a:lumOff val="25000"/>
                  </a:schemeClr>
                </a:solidFill>
                <a:latin typeface="+mj-ea"/>
              </a:rPr>
              <a:t>96</a:t>
            </a:r>
            <a:r>
              <a:rPr lang="zh-CN" altLang="en-US" sz="3200" b="1" dirty="0">
                <a:solidFill>
                  <a:schemeClr val="tx1">
                    <a:lumMod val="75000"/>
                    <a:lumOff val="25000"/>
                  </a:schemeClr>
                </a:solidFill>
                <a:latin typeface="+mj-ea"/>
              </a:rPr>
              <a:t>位的加密偏移量、</a:t>
            </a:r>
            <a:r>
              <a:rPr lang="en-US" altLang="zh-CN" sz="3200" b="1" dirty="0">
                <a:solidFill>
                  <a:schemeClr val="tx1">
                    <a:lumMod val="75000"/>
                    <a:lumOff val="25000"/>
                  </a:schemeClr>
                </a:solidFill>
                <a:latin typeface="+mj-ea"/>
              </a:rPr>
              <a:t>128</a:t>
            </a:r>
            <a:r>
              <a:rPr lang="zh-CN" altLang="en-US" sz="3200" b="1" dirty="0">
                <a:solidFill>
                  <a:schemeClr val="tx1">
                    <a:lumMod val="75000"/>
                    <a:lumOff val="25000"/>
                  </a:schemeClr>
                </a:solidFill>
                <a:latin typeface="+mj-ea"/>
              </a:rPr>
              <a:t>位的随机数通过</a:t>
            </a:r>
            <a:r>
              <a:rPr lang="en-US" altLang="zh-CN" sz="3200" b="1" dirty="0">
                <a:solidFill>
                  <a:schemeClr val="tx1">
                    <a:lumMod val="75000"/>
                    <a:lumOff val="25000"/>
                  </a:schemeClr>
                </a:solidFill>
                <a:latin typeface="+mj-ea"/>
              </a:rPr>
              <a:t>E</a:t>
            </a:r>
            <a:r>
              <a:rPr lang="en-US" altLang="zh-CN" sz="3200" b="1" baseline="-25000" dirty="0">
                <a:solidFill>
                  <a:schemeClr val="tx1">
                    <a:lumMod val="75000"/>
                    <a:lumOff val="25000"/>
                  </a:schemeClr>
                </a:solidFill>
                <a:latin typeface="+mj-ea"/>
              </a:rPr>
              <a:t>3</a:t>
            </a:r>
            <a:r>
              <a:rPr lang="zh-CN" altLang="en-US" sz="3200" b="1" dirty="0">
                <a:solidFill>
                  <a:schemeClr val="tx1">
                    <a:lumMod val="75000"/>
                    <a:lumOff val="25000"/>
                  </a:schemeClr>
                </a:solidFill>
                <a:latin typeface="+mj-ea"/>
              </a:rPr>
              <a:t>算法生成</a:t>
            </a:r>
            <a:endParaRPr lang="en-US" altLang="zh-CN" sz="3200" b="1" dirty="0">
              <a:solidFill>
                <a:schemeClr val="tx1">
                  <a:lumMod val="75000"/>
                  <a:lumOff val="25000"/>
                </a:schemeClr>
              </a:solidFill>
              <a:latin typeface="+mj-ea"/>
            </a:endParaRPr>
          </a:p>
          <a:p>
            <a:pPr>
              <a:lnSpc>
                <a:spcPct val="150000"/>
              </a:lnSpc>
            </a:pPr>
            <a:endParaRPr lang="en-US" altLang="zh-CN" sz="3200" b="1" dirty="0">
              <a:solidFill>
                <a:schemeClr val="tx1">
                  <a:lumMod val="75000"/>
                  <a:lumOff val="25000"/>
                </a:schemeClr>
              </a:solidFill>
              <a:latin typeface="+mj-ea"/>
            </a:endParaRPr>
          </a:p>
        </p:txBody>
      </p:sp>
      <p:pic>
        <p:nvPicPr>
          <p:cNvPr id="4" name="图片 3"/>
          <p:cNvPicPr>
            <a:picLocks noChangeAspect="1"/>
          </p:cNvPicPr>
          <p:nvPr/>
        </p:nvPicPr>
        <p:blipFill>
          <a:blip r:embed="rId1"/>
          <a:stretch>
            <a:fillRect/>
          </a:stretch>
        </p:blipFill>
        <p:spPr>
          <a:xfrm>
            <a:off x="482927" y="2912838"/>
            <a:ext cx="8327927" cy="475252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983261" cy="647313"/>
          </a:xfrm>
        </p:spPr>
        <p:txBody>
          <a:bodyPr/>
          <a:lstStyle/>
          <a:p>
            <a:r>
              <a:rPr lang="zh-CN" altLang="en-US" dirty="0"/>
              <a:t>蓝牙密钥生成、认证及数据加解过程</a:t>
            </a:r>
            <a:endParaRPr lang="en-US" altLang="zh-CN" dirty="0">
              <a:solidFill>
                <a:schemeClr val="tx1">
                  <a:lumMod val="75000"/>
                  <a:lumOff val="25000"/>
                </a:schemeClr>
              </a:solidFill>
            </a:endParaRPr>
          </a:p>
        </p:txBody>
      </p:sp>
      <p:sp>
        <p:nvSpPr>
          <p:cNvPr id="3" name="Rectangle 3"/>
          <p:cNvSpPr>
            <a:spLocks noGrp="1" noChangeArrowheads="1"/>
          </p:cNvSpPr>
          <p:nvPr>
            <p:ph type="body" idx="4294967295"/>
          </p:nvPr>
        </p:nvSpPr>
        <p:spPr>
          <a:xfrm>
            <a:off x="792660" y="1791840"/>
            <a:ext cx="17353928" cy="7560840"/>
          </a:xfrm>
          <a:prstGeom prst="rect">
            <a:avLst/>
          </a:prstGeom>
        </p:spPr>
        <p:txBody>
          <a:bodyPr/>
          <a:lstStyle/>
          <a:p>
            <a:pPr>
              <a:lnSpc>
                <a:spcPct val="150000"/>
              </a:lnSpc>
            </a:pPr>
            <a:r>
              <a:rPr lang="zh-CN" altLang="en-US" sz="3200" b="1" dirty="0">
                <a:solidFill>
                  <a:schemeClr val="tx1">
                    <a:lumMod val="75000"/>
                    <a:lumOff val="25000"/>
                  </a:schemeClr>
                </a:solidFill>
                <a:latin typeface="+mj-ea"/>
              </a:rPr>
              <a:t>广播密钥</a:t>
            </a:r>
            <a:r>
              <a:rPr lang="en-US" altLang="zh-CN" sz="3200" b="1" i="1" dirty="0" err="1">
                <a:solidFill>
                  <a:schemeClr val="tx1">
                    <a:lumMod val="75000"/>
                    <a:lumOff val="25000"/>
                  </a:schemeClr>
                </a:solidFill>
                <a:latin typeface="+mj-ea"/>
              </a:rPr>
              <a:t>K</a:t>
            </a:r>
            <a:r>
              <a:rPr lang="en-US" altLang="zh-CN" sz="3200" b="1" baseline="-25000" dirty="0" err="1">
                <a:solidFill>
                  <a:schemeClr val="tx1">
                    <a:lumMod val="75000"/>
                    <a:lumOff val="25000"/>
                  </a:schemeClr>
                </a:solidFill>
                <a:latin typeface="+mj-ea"/>
              </a:rPr>
              <a:t>master</a:t>
            </a:r>
            <a:r>
              <a:rPr lang="zh-CN" altLang="en-US" sz="3200" b="1" dirty="0">
                <a:solidFill>
                  <a:schemeClr val="tx1">
                    <a:lumMod val="75000"/>
                    <a:lumOff val="25000"/>
                  </a:schemeClr>
                </a:solidFill>
                <a:latin typeface="+mj-ea"/>
              </a:rPr>
              <a:t>生成与下发</a:t>
            </a:r>
            <a:endParaRPr lang="en-US" altLang="zh-CN" sz="3200" b="1" dirty="0">
              <a:solidFill>
                <a:schemeClr val="tx1">
                  <a:lumMod val="75000"/>
                  <a:lumOff val="25000"/>
                </a:schemeClr>
              </a:solidFill>
              <a:latin typeface="+mj-ea"/>
            </a:endParaRPr>
          </a:p>
          <a:p>
            <a:pPr lvl="1">
              <a:lnSpc>
                <a:spcPct val="150000"/>
              </a:lnSpc>
            </a:pPr>
            <a:r>
              <a:rPr lang="zh-CN" altLang="en-US" sz="3600" dirty="0">
                <a:solidFill>
                  <a:schemeClr val="tx1">
                    <a:lumMod val="65000"/>
                    <a:lumOff val="35000"/>
                  </a:schemeClr>
                </a:solidFill>
                <a:latin typeface="+mj-ea"/>
                <a:ea typeface="+mj-ea"/>
              </a:rPr>
              <a:t>主设备使用</a:t>
            </a:r>
            <a:r>
              <a:rPr lang="en-US" altLang="zh-CN" sz="3600" dirty="0">
                <a:solidFill>
                  <a:schemeClr val="tx1">
                    <a:lumMod val="65000"/>
                    <a:lumOff val="35000"/>
                  </a:schemeClr>
                </a:solidFill>
                <a:latin typeface="+mj-ea"/>
                <a:ea typeface="+mj-ea"/>
              </a:rPr>
              <a:t>2</a:t>
            </a:r>
            <a:r>
              <a:rPr lang="zh-CN" altLang="zh-CN" sz="3600" dirty="0">
                <a:solidFill>
                  <a:schemeClr val="tx1">
                    <a:lumMod val="65000"/>
                    <a:lumOff val="35000"/>
                  </a:schemeClr>
                </a:solidFill>
                <a:latin typeface="+mj-ea"/>
                <a:ea typeface="+mj-ea"/>
              </a:rPr>
              <a:t>个</a:t>
            </a:r>
            <a:r>
              <a:rPr lang="en-US" altLang="zh-CN" sz="3600" dirty="0">
                <a:solidFill>
                  <a:schemeClr val="tx1">
                    <a:lumMod val="65000"/>
                    <a:lumOff val="35000"/>
                  </a:schemeClr>
                </a:solidFill>
                <a:latin typeface="+mj-ea"/>
                <a:ea typeface="+mj-ea"/>
              </a:rPr>
              <a:t>128</a:t>
            </a:r>
            <a:r>
              <a:rPr lang="zh-CN" altLang="en-US" sz="3600" dirty="0">
                <a:solidFill>
                  <a:schemeClr val="tx1">
                    <a:lumMod val="65000"/>
                    <a:lumOff val="35000"/>
                  </a:schemeClr>
                </a:solidFill>
                <a:latin typeface="+mj-ea"/>
                <a:ea typeface="+mj-ea"/>
              </a:rPr>
              <a:t>位</a:t>
            </a:r>
            <a:r>
              <a:rPr lang="zh-CN" altLang="zh-CN" sz="3600" dirty="0">
                <a:solidFill>
                  <a:schemeClr val="tx1">
                    <a:lumMod val="65000"/>
                    <a:lumOff val="35000"/>
                  </a:schemeClr>
                </a:solidFill>
                <a:latin typeface="+mj-ea"/>
                <a:ea typeface="+mj-ea"/>
              </a:rPr>
              <a:t>随机数</a:t>
            </a:r>
            <a:r>
              <a:rPr lang="en-US" altLang="zh-CN" sz="3600" dirty="0">
                <a:solidFill>
                  <a:schemeClr val="tx1">
                    <a:lumMod val="65000"/>
                    <a:lumOff val="35000"/>
                  </a:schemeClr>
                </a:solidFill>
                <a:latin typeface="+mj-ea"/>
                <a:ea typeface="+mj-ea"/>
              </a:rPr>
              <a:t>RAND</a:t>
            </a:r>
            <a:r>
              <a:rPr lang="en-US" altLang="zh-CN" sz="3600" baseline="-25000" dirty="0">
                <a:solidFill>
                  <a:schemeClr val="tx1">
                    <a:lumMod val="65000"/>
                    <a:lumOff val="35000"/>
                  </a:schemeClr>
                </a:solidFill>
                <a:latin typeface="+mj-ea"/>
                <a:ea typeface="+mj-ea"/>
              </a:rPr>
              <a:t>1</a:t>
            </a:r>
            <a:r>
              <a:rPr lang="zh-CN" altLang="zh-CN" sz="3600" dirty="0">
                <a:solidFill>
                  <a:schemeClr val="tx1">
                    <a:lumMod val="65000"/>
                    <a:lumOff val="35000"/>
                  </a:schemeClr>
                </a:solidFill>
                <a:latin typeface="+mj-ea"/>
                <a:ea typeface="+mj-ea"/>
              </a:rPr>
              <a:t>与</a:t>
            </a:r>
            <a:r>
              <a:rPr lang="en-US" altLang="zh-CN" sz="3600" dirty="0">
                <a:solidFill>
                  <a:schemeClr val="tx1">
                    <a:lumMod val="65000"/>
                    <a:lumOff val="35000"/>
                  </a:schemeClr>
                </a:solidFill>
                <a:latin typeface="+mj-ea"/>
                <a:ea typeface="+mj-ea"/>
              </a:rPr>
              <a:t>RAND</a:t>
            </a:r>
            <a:r>
              <a:rPr lang="en-US" altLang="zh-CN" sz="3600" baseline="-25000" dirty="0">
                <a:solidFill>
                  <a:schemeClr val="tx1">
                    <a:lumMod val="65000"/>
                    <a:lumOff val="35000"/>
                  </a:schemeClr>
                </a:solidFill>
                <a:latin typeface="+mj-ea"/>
                <a:ea typeface="+mj-ea"/>
              </a:rPr>
              <a:t>2</a:t>
            </a:r>
            <a:r>
              <a:rPr lang="zh-CN" altLang="zh-CN" sz="3600" dirty="0">
                <a:solidFill>
                  <a:schemeClr val="tx1">
                    <a:lumMod val="65000"/>
                    <a:lumOff val="35000"/>
                  </a:schemeClr>
                </a:solidFill>
                <a:latin typeface="+mj-ea"/>
                <a:ea typeface="+mj-ea"/>
              </a:rPr>
              <a:t>根据</a:t>
            </a:r>
            <a:r>
              <a:rPr lang="en-US" altLang="zh-CN" sz="3600" dirty="0">
                <a:solidFill>
                  <a:schemeClr val="tx1">
                    <a:lumMod val="65000"/>
                    <a:lumOff val="35000"/>
                  </a:schemeClr>
                </a:solidFill>
                <a:latin typeface="+mj-ea"/>
                <a:ea typeface="+mj-ea"/>
              </a:rPr>
              <a:t>E</a:t>
            </a:r>
            <a:r>
              <a:rPr lang="en-US" altLang="zh-CN" sz="3600" baseline="-25000" dirty="0">
                <a:solidFill>
                  <a:schemeClr val="tx1">
                    <a:lumMod val="65000"/>
                    <a:lumOff val="35000"/>
                  </a:schemeClr>
                </a:solidFill>
                <a:latin typeface="+mj-ea"/>
                <a:ea typeface="+mj-ea"/>
              </a:rPr>
              <a:t>22</a:t>
            </a:r>
            <a:r>
              <a:rPr lang="zh-CN" altLang="zh-CN" sz="3600" dirty="0">
                <a:solidFill>
                  <a:schemeClr val="tx1">
                    <a:lumMod val="65000"/>
                    <a:lumOff val="35000"/>
                  </a:schemeClr>
                </a:solidFill>
                <a:latin typeface="+mj-ea"/>
                <a:ea typeface="+mj-ea"/>
              </a:rPr>
              <a:t>算法生成初始的</a:t>
            </a:r>
            <a:r>
              <a:rPr lang="en-US" altLang="zh-CN" sz="3600" i="1" dirty="0" err="1">
                <a:solidFill>
                  <a:schemeClr val="tx1">
                    <a:lumMod val="75000"/>
                    <a:lumOff val="25000"/>
                  </a:schemeClr>
                </a:solidFill>
                <a:latin typeface="+mj-ea"/>
              </a:rPr>
              <a:t>K</a:t>
            </a:r>
            <a:r>
              <a:rPr lang="en-US" altLang="zh-CN" sz="3600" baseline="-25000" dirty="0" err="1">
                <a:solidFill>
                  <a:schemeClr val="tx1">
                    <a:lumMod val="75000"/>
                    <a:lumOff val="25000"/>
                  </a:schemeClr>
                </a:solidFill>
                <a:latin typeface="+mj-ea"/>
              </a:rPr>
              <a:t>master</a:t>
            </a:r>
            <a:endParaRPr lang="en-US" altLang="zh-CN" sz="3600" baseline="-25000" dirty="0">
              <a:solidFill>
                <a:schemeClr val="tx1">
                  <a:lumMod val="75000"/>
                  <a:lumOff val="25000"/>
                </a:schemeClr>
              </a:solidFill>
              <a:latin typeface="+mj-ea"/>
            </a:endParaRPr>
          </a:p>
          <a:p>
            <a:pPr lvl="1">
              <a:lnSpc>
                <a:spcPct val="150000"/>
              </a:lnSpc>
            </a:pPr>
            <a:r>
              <a:rPr lang="zh-CN" altLang="en-US" sz="3600" dirty="0">
                <a:solidFill>
                  <a:schemeClr val="tx1">
                    <a:lumMod val="65000"/>
                    <a:lumOff val="35000"/>
                  </a:schemeClr>
                </a:solidFill>
                <a:latin typeface="+mj-ea"/>
                <a:ea typeface="+mj-ea"/>
              </a:rPr>
              <a:t>当前连接密钥</a:t>
            </a:r>
            <a:r>
              <a:rPr lang="zh-CN" altLang="en-US" sz="3600" i="1" dirty="0">
                <a:solidFill>
                  <a:schemeClr val="tx1">
                    <a:lumMod val="65000"/>
                    <a:lumOff val="35000"/>
                  </a:schemeClr>
                </a:solidFill>
                <a:latin typeface="+mj-ea"/>
                <a:ea typeface="+mj-ea"/>
              </a:rPr>
              <a:t>Ｋ</a:t>
            </a:r>
            <a:r>
              <a:rPr lang="en-US" altLang="zh-CN" sz="3600" baseline="-25000" dirty="0">
                <a:solidFill>
                  <a:schemeClr val="tx1">
                    <a:lumMod val="65000"/>
                    <a:lumOff val="35000"/>
                  </a:schemeClr>
                </a:solidFill>
                <a:latin typeface="+mj-ea"/>
                <a:ea typeface="+mj-ea"/>
              </a:rPr>
              <a:t>c</a:t>
            </a:r>
            <a:r>
              <a:rPr lang="zh-CN" altLang="en-US" sz="3600" dirty="0">
                <a:solidFill>
                  <a:schemeClr val="tx1">
                    <a:lumMod val="65000"/>
                    <a:lumOff val="35000"/>
                  </a:schemeClr>
                </a:solidFill>
                <a:latin typeface="+mj-ea"/>
                <a:ea typeface="+mj-ea"/>
              </a:rPr>
              <a:t>和随机数</a:t>
            </a:r>
            <a:r>
              <a:rPr lang="en-US" altLang="zh-CN" sz="3600" dirty="0">
                <a:solidFill>
                  <a:schemeClr val="tx1">
                    <a:lumMod val="65000"/>
                    <a:lumOff val="35000"/>
                  </a:schemeClr>
                </a:solidFill>
                <a:latin typeface="+mj-ea"/>
                <a:ea typeface="+mj-ea"/>
              </a:rPr>
              <a:t>RAND</a:t>
            </a:r>
            <a:r>
              <a:rPr lang="en-US" altLang="zh-CN" sz="3600" baseline="-25000" dirty="0">
                <a:solidFill>
                  <a:schemeClr val="tx1">
                    <a:lumMod val="65000"/>
                    <a:lumOff val="35000"/>
                  </a:schemeClr>
                </a:solidFill>
                <a:latin typeface="+mj-ea"/>
                <a:ea typeface="+mj-ea"/>
              </a:rPr>
              <a:t>0</a:t>
            </a:r>
            <a:r>
              <a:rPr lang="zh-CN" altLang="en-US" sz="3600" dirty="0">
                <a:solidFill>
                  <a:schemeClr val="tx1">
                    <a:lumMod val="65000"/>
                    <a:lumOff val="35000"/>
                  </a:schemeClr>
                </a:solidFill>
                <a:latin typeface="+mj-ea"/>
                <a:ea typeface="+mj-ea"/>
              </a:rPr>
              <a:t>作为</a:t>
            </a:r>
            <a:r>
              <a:rPr lang="zh-CN" altLang="en-US" sz="3600" dirty="0">
                <a:solidFill>
                  <a:schemeClr val="tx1">
                    <a:lumMod val="65000"/>
                    <a:lumOff val="35000"/>
                  </a:schemeClr>
                </a:solidFill>
                <a:latin typeface="+mj-ea"/>
              </a:rPr>
              <a:t>输入，经</a:t>
            </a:r>
            <a:r>
              <a:rPr lang="en-US" altLang="zh-CN" sz="3600" dirty="0">
                <a:solidFill>
                  <a:schemeClr val="tx1">
                    <a:lumMod val="65000"/>
                    <a:lumOff val="35000"/>
                  </a:schemeClr>
                </a:solidFill>
                <a:latin typeface="+mj-ea"/>
                <a:ea typeface="+mj-ea"/>
              </a:rPr>
              <a:t>E</a:t>
            </a:r>
            <a:r>
              <a:rPr lang="en-US" altLang="zh-CN" sz="3600" baseline="-25000" dirty="0">
                <a:solidFill>
                  <a:schemeClr val="tx1">
                    <a:lumMod val="65000"/>
                    <a:lumOff val="35000"/>
                  </a:schemeClr>
                </a:solidFill>
                <a:latin typeface="+mj-ea"/>
                <a:ea typeface="+mj-ea"/>
              </a:rPr>
              <a:t>22</a:t>
            </a:r>
            <a:r>
              <a:rPr lang="zh-CN" altLang="en-US" sz="3600" dirty="0">
                <a:solidFill>
                  <a:schemeClr val="tx1">
                    <a:lumMod val="65000"/>
                    <a:lumOff val="35000"/>
                  </a:schemeClr>
                </a:solidFill>
                <a:latin typeface="+mj-ea"/>
                <a:ea typeface="+mj-ea"/>
              </a:rPr>
              <a:t>计算出掩码</a:t>
            </a:r>
            <a:r>
              <a:rPr lang="en-US" altLang="zh-CN" sz="3600" dirty="0">
                <a:solidFill>
                  <a:schemeClr val="tx1">
                    <a:lumMod val="65000"/>
                    <a:lumOff val="35000"/>
                  </a:schemeClr>
                </a:solidFill>
                <a:latin typeface="+mj-ea"/>
                <a:ea typeface="+mj-ea"/>
              </a:rPr>
              <a:t>128</a:t>
            </a:r>
            <a:r>
              <a:rPr lang="zh-CN" altLang="en-US" sz="3600" dirty="0">
                <a:solidFill>
                  <a:schemeClr val="tx1">
                    <a:lumMod val="65000"/>
                    <a:lumOff val="35000"/>
                  </a:schemeClr>
                </a:solidFill>
                <a:latin typeface="+mj-ea"/>
                <a:ea typeface="+mj-ea"/>
              </a:rPr>
              <a:t>位</a:t>
            </a:r>
            <a:r>
              <a:rPr lang="en-US" altLang="zh-CN" sz="3600" dirty="0">
                <a:solidFill>
                  <a:schemeClr val="tx1">
                    <a:lumMod val="65000"/>
                    <a:lumOff val="35000"/>
                  </a:schemeClr>
                </a:solidFill>
                <a:latin typeface="+mj-ea"/>
                <a:ea typeface="+mj-ea"/>
              </a:rPr>
              <a:t>Overlay</a:t>
            </a:r>
            <a:endParaRPr lang="en-US" altLang="zh-CN" sz="3600" dirty="0">
              <a:solidFill>
                <a:schemeClr val="tx1">
                  <a:lumMod val="65000"/>
                  <a:lumOff val="35000"/>
                </a:schemeClr>
              </a:solidFill>
              <a:latin typeface="+mj-ea"/>
              <a:ea typeface="+mj-ea"/>
            </a:endParaRPr>
          </a:p>
          <a:p>
            <a:pPr lvl="1">
              <a:lnSpc>
                <a:spcPct val="150000"/>
              </a:lnSpc>
            </a:pPr>
            <a:r>
              <a:rPr lang="zh-CN" altLang="en-US" sz="3600" dirty="0">
                <a:solidFill>
                  <a:schemeClr val="tx1">
                    <a:lumMod val="65000"/>
                    <a:lumOff val="35000"/>
                  </a:schemeClr>
                </a:solidFill>
                <a:latin typeface="+mj-ea"/>
                <a:ea typeface="+mj-ea"/>
              </a:rPr>
              <a:t>主设备将</a:t>
            </a:r>
            <a:r>
              <a:rPr lang="en-US" altLang="zh-CN" sz="3600" dirty="0">
                <a:solidFill>
                  <a:schemeClr val="tx1">
                    <a:lumMod val="65000"/>
                    <a:lumOff val="35000"/>
                  </a:schemeClr>
                </a:solidFill>
                <a:latin typeface="+mj-ea"/>
                <a:ea typeface="+mj-ea"/>
              </a:rPr>
              <a:t>Overlay</a:t>
            </a:r>
            <a:r>
              <a:rPr lang="zh-CN" altLang="en-US" sz="3600" dirty="0">
                <a:solidFill>
                  <a:schemeClr val="tx1">
                    <a:lumMod val="65000"/>
                    <a:lumOff val="35000"/>
                  </a:schemeClr>
                </a:solidFill>
                <a:latin typeface="+mj-ea"/>
                <a:ea typeface="+mj-ea"/>
              </a:rPr>
              <a:t>与</a:t>
            </a:r>
            <a:r>
              <a:rPr lang="en-US" altLang="zh-CN" sz="3600" i="1" dirty="0" err="1">
                <a:solidFill>
                  <a:schemeClr val="tx1">
                    <a:lumMod val="65000"/>
                    <a:lumOff val="35000"/>
                  </a:schemeClr>
                </a:solidFill>
                <a:latin typeface="+mj-ea"/>
                <a:ea typeface="+mj-ea"/>
              </a:rPr>
              <a:t>K</a:t>
            </a:r>
            <a:r>
              <a:rPr lang="en-US" altLang="zh-CN" sz="3600" baseline="-25000" dirty="0" err="1">
                <a:solidFill>
                  <a:schemeClr val="tx1">
                    <a:lumMod val="65000"/>
                    <a:lumOff val="35000"/>
                  </a:schemeClr>
                </a:solidFill>
                <a:latin typeface="+mj-ea"/>
                <a:ea typeface="+mj-ea"/>
              </a:rPr>
              <a:t>master</a:t>
            </a:r>
            <a:r>
              <a:rPr lang="zh-CN" altLang="en-US" sz="3600" dirty="0">
                <a:solidFill>
                  <a:schemeClr val="tx1">
                    <a:lumMod val="65000"/>
                    <a:lumOff val="35000"/>
                  </a:schemeClr>
                </a:solidFill>
                <a:latin typeface="+mj-ea"/>
                <a:ea typeface="+mj-ea"/>
              </a:rPr>
              <a:t>的异或值</a:t>
            </a:r>
            <a:r>
              <a:rPr lang="en-US" altLang="zh-CN" sz="3600" dirty="0">
                <a:solidFill>
                  <a:schemeClr val="tx1">
                    <a:lumMod val="65000"/>
                    <a:lumOff val="35000"/>
                  </a:schemeClr>
                </a:solidFill>
                <a:latin typeface="+mj-ea"/>
                <a:ea typeface="+mj-ea"/>
              </a:rPr>
              <a:t>C</a:t>
            </a:r>
            <a:r>
              <a:rPr lang="zh-CN" altLang="en-US" sz="3600" dirty="0">
                <a:solidFill>
                  <a:schemeClr val="tx1">
                    <a:lumMod val="65000"/>
                    <a:lumOff val="35000"/>
                  </a:schemeClr>
                </a:solidFill>
                <a:latin typeface="+mj-ea"/>
                <a:ea typeface="+mj-ea"/>
              </a:rPr>
              <a:t>和</a:t>
            </a:r>
            <a:r>
              <a:rPr lang="en-US" altLang="zh-CN" sz="3600" dirty="0">
                <a:solidFill>
                  <a:schemeClr val="tx1">
                    <a:lumMod val="65000"/>
                    <a:lumOff val="35000"/>
                  </a:schemeClr>
                </a:solidFill>
                <a:latin typeface="+mj-ea"/>
                <a:ea typeface="+mj-ea"/>
                <a:sym typeface="+mn-ea"/>
              </a:rPr>
              <a:t>RAND</a:t>
            </a:r>
            <a:r>
              <a:rPr lang="en-US" altLang="zh-CN" sz="3600" baseline="-25000" dirty="0">
                <a:solidFill>
                  <a:schemeClr val="tx1">
                    <a:lumMod val="65000"/>
                    <a:lumOff val="35000"/>
                  </a:schemeClr>
                </a:solidFill>
                <a:latin typeface="+mj-ea"/>
                <a:ea typeface="+mj-ea"/>
                <a:sym typeface="+mn-ea"/>
              </a:rPr>
              <a:t>0</a:t>
            </a:r>
            <a:r>
              <a:rPr lang="zh-CN" altLang="en-US" sz="3600" dirty="0">
                <a:solidFill>
                  <a:schemeClr val="tx1">
                    <a:lumMod val="65000"/>
                    <a:lumOff val="35000"/>
                  </a:schemeClr>
                </a:solidFill>
                <a:latin typeface="+mj-ea"/>
                <a:ea typeface="+mj-ea"/>
              </a:rPr>
              <a:t>发送给从设备</a:t>
            </a:r>
            <a:endParaRPr lang="en-US" altLang="zh-CN" sz="3600" dirty="0">
              <a:solidFill>
                <a:schemeClr val="tx1">
                  <a:lumMod val="65000"/>
                  <a:lumOff val="35000"/>
                </a:schemeClr>
              </a:solidFill>
              <a:latin typeface="+mj-ea"/>
              <a:ea typeface="+mj-ea"/>
            </a:endParaRPr>
          </a:p>
          <a:p>
            <a:pPr lvl="1">
              <a:lnSpc>
                <a:spcPct val="150000"/>
              </a:lnSpc>
            </a:pPr>
            <a:r>
              <a:rPr lang="zh-CN" altLang="en-US" sz="3600" dirty="0">
                <a:solidFill>
                  <a:schemeClr val="tx1">
                    <a:lumMod val="65000"/>
                    <a:lumOff val="35000"/>
                  </a:schemeClr>
                </a:solidFill>
                <a:latin typeface="+mj-ea"/>
                <a:ea typeface="+mj-ea"/>
              </a:rPr>
              <a:t>从设备通过</a:t>
            </a:r>
            <a:r>
              <a:rPr lang="zh-CN" altLang="en-US" sz="3600" i="1" dirty="0">
                <a:solidFill>
                  <a:schemeClr val="tx1">
                    <a:lumMod val="65000"/>
                    <a:lumOff val="35000"/>
                  </a:schemeClr>
                </a:solidFill>
                <a:latin typeface="+mj-ea"/>
                <a:ea typeface="+mj-ea"/>
              </a:rPr>
              <a:t>Ｋ</a:t>
            </a:r>
            <a:r>
              <a:rPr lang="en-US" altLang="zh-CN" sz="3600" baseline="-25000" dirty="0">
                <a:solidFill>
                  <a:schemeClr val="tx1">
                    <a:lumMod val="65000"/>
                    <a:lumOff val="35000"/>
                  </a:schemeClr>
                </a:solidFill>
                <a:latin typeface="+mj-ea"/>
                <a:ea typeface="+mj-ea"/>
              </a:rPr>
              <a:t>c</a:t>
            </a:r>
            <a:r>
              <a:rPr lang="zh-CN" altLang="en-US" sz="3600" dirty="0">
                <a:solidFill>
                  <a:schemeClr val="tx1">
                    <a:lumMod val="65000"/>
                    <a:lumOff val="35000"/>
                  </a:schemeClr>
                </a:solidFill>
                <a:latin typeface="+mj-ea"/>
                <a:ea typeface="+mj-ea"/>
              </a:rPr>
              <a:t>和随机数</a:t>
            </a:r>
            <a:r>
              <a:rPr lang="en-US" altLang="zh-CN" sz="3600" dirty="0">
                <a:solidFill>
                  <a:schemeClr val="tx1">
                    <a:lumMod val="65000"/>
                    <a:lumOff val="35000"/>
                  </a:schemeClr>
                </a:solidFill>
                <a:latin typeface="+mj-ea"/>
                <a:ea typeface="+mj-ea"/>
              </a:rPr>
              <a:t>RAND</a:t>
            </a:r>
            <a:r>
              <a:rPr lang="en-US" altLang="zh-CN" sz="3600" baseline="-25000" dirty="0">
                <a:solidFill>
                  <a:schemeClr val="tx1">
                    <a:lumMod val="65000"/>
                    <a:lumOff val="35000"/>
                  </a:schemeClr>
                </a:solidFill>
                <a:latin typeface="+mj-ea"/>
                <a:ea typeface="+mj-ea"/>
              </a:rPr>
              <a:t>0</a:t>
            </a:r>
            <a:r>
              <a:rPr lang="zh-CN" altLang="en-US" sz="3600" dirty="0">
                <a:solidFill>
                  <a:schemeClr val="tx1">
                    <a:lumMod val="65000"/>
                    <a:lumOff val="35000"/>
                  </a:schemeClr>
                </a:solidFill>
                <a:latin typeface="+mj-ea"/>
                <a:ea typeface="+mj-ea"/>
              </a:rPr>
              <a:t>计算出</a:t>
            </a:r>
            <a:r>
              <a:rPr lang="en-US" altLang="zh-CN" sz="3600" dirty="0">
                <a:solidFill>
                  <a:schemeClr val="tx1">
                    <a:lumMod val="65000"/>
                    <a:lumOff val="35000"/>
                  </a:schemeClr>
                </a:solidFill>
                <a:latin typeface="+mj-ea"/>
                <a:ea typeface="+mj-ea"/>
              </a:rPr>
              <a:t>128</a:t>
            </a:r>
            <a:r>
              <a:rPr lang="zh-CN" altLang="en-US" sz="3600" dirty="0">
                <a:solidFill>
                  <a:schemeClr val="tx1">
                    <a:lumMod val="65000"/>
                    <a:lumOff val="35000"/>
                  </a:schemeClr>
                </a:solidFill>
                <a:latin typeface="+mj-ea"/>
                <a:ea typeface="+mj-ea"/>
              </a:rPr>
              <a:t>位</a:t>
            </a:r>
            <a:r>
              <a:rPr lang="en-US" altLang="zh-CN" sz="3600" dirty="0">
                <a:solidFill>
                  <a:schemeClr val="tx1">
                    <a:lumMod val="65000"/>
                    <a:lumOff val="35000"/>
                  </a:schemeClr>
                </a:solidFill>
                <a:latin typeface="+mj-ea"/>
                <a:ea typeface="+mj-ea"/>
              </a:rPr>
              <a:t>Overlay</a:t>
            </a:r>
            <a:endParaRPr lang="en-US" altLang="zh-CN" sz="3600" dirty="0">
              <a:solidFill>
                <a:schemeClr val="tx1">
                  <a:lumMod val="65000"/>
                  <a:lumOff val="35000"/>
                </a:schemeClr>
              </a:solidFill>
              <a:latin typeface="+mj-ea"/>
              <a:ea typeface="+mj-ea"/>
            </a:endParaRPr>
          </a:p>
          <a:p>
            <a:pPr lvl="1">
              <a:lnSpc>
                <a:spcPct val="150000"/>
              </a:lnSpc>
            </a:pPr>
            <a:r>
              <a:rPr lang="zh-CN" altLang="en-US" sz="3600" dirty="0">
                <a:solidFill>
                  <a:schemeClr val="tx1">
                    <a:lumMod val="65000"/>
                    <a:lumOff val="35000"/>
                  </a:schemeClr>
                </a:solidFill>
                <a:latin typeface="+mj-ea"/>
                <a:ea typeface="+mj-ea"/>
              </a:rPr>
              <a:t>从设备将计算得到的</a:t>
            </a:r>
            <a:r>
              <a:rPr lang="en-US" altLang="zh-CN" sz="3600" dirty="0">
                <a:solidFill>
                  <a:schemeClr val="tx1">
                    <a:lumMod val="65000"/>
                    <a:lumOff val="35000"/>
                  </a:schemeClr>
                </a:solidFill>
                <a:latin typeface="+mj-ea"/>
                <a:ea typeface="+mj-ea"/>
              </a:rPr>
              <a:t>Overlay</a:t>
            </a:r>
            <a:r>
              <a:rPr lang="zh-CN" altLang="en-US" sz="3600" dirty="0">
                <a:solidFill>
                  <a:schemeClr val="tx1">
                    <a:lumMod val="65000"/>
                    <a:lumOff val="35000"/>
                  </a:schemeClr>
                </a:solidFill>
                <a:latin typeface="+mj-ea"/>
                <a:ea typeface="+mj-ea"/>
              </a:rPr>
              <a:t>与接收到的</a:t>
            </a:r>
            <a:r>
              <a:rPr lang="en-US" altLang="zh-CN" sz="3600" dirty="0">
                <a:solidFill>
                  <a:schemeClr val="tx1">
                    <a:lumMod val="65000"/>
                    <a:lumOff val="35000"/>
                  </a:schemeClr>
                </a:solidFill>
                <a:latin typeface="+mj-ea"/>
                <a:ea typeface="+mj-ea"/>
              </a:rPr>
              <a:t>C</a:t>
            </a:r>
            <a:r>
              <a:rPr lang="zh-CN" altLang="en-US" sz="3600" dirty="0">
                <a:solidFill>
                  <a:schemeClr val="tx1">
                    <a:lumMod val="65000"/>
                    <a:lumOff val="35000"/>
                  </a:schemeClr>
                </a:solidFill>
                <a:latin typeface="+mj-ea"/>
                <a:ea typeface="+mj-ea"/>
              </a:rPr>
              <a:t>值异或后还原出</a:t>
            </a:r>
            <a:r>
              <a:rPr lang="en-US" altLang="zh-CN" sz="3600" i="1" dirty="0" err="1">
                <a:solidFill>
                  <a:schemeClr val="tx1">
                    <a:lumMod val="65000"/>
                    <a:lumOff val="35000"/>
                  </a:schemeClr>
                </a:solidFill>
                <a:latin typeface="+mj-ea"/>
                <a:ea typeface="+mj-ea"/>
              </a:rPr>
              <a:t>K</a:t>
            </a:r>
            <a:r>
              <a:rPr lang="en-US" altLang="zh-CN" sz="3600" baseline="-25000" dirty="0" err="1">
                <a:solidFill>
                  <a:schemeClr val="tx1">
                    <a:lumMod val="65000"/>
                    <a:lumOff val="35000"/>
                  </a:schemeClr>
                </a:solidFill>
                <a:latin typeface="+mj-ea"/>
                <a:ea typeface="+mj-ea"/>
              </a:rPr>
              <a:t>master</a:t>
            </a:r>
            <a:endParaRPr lang="en-US" altLang="zh-CN" sz="3600" baseline="-250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983261" cy="647313"/>
          </a:xfrm>
        </p:spPr>
        <p:txBody>
          <a:bodyPr/>
          <a:lstStyle/>
          <a:p>
            <a:r>
              <a:rPr lang="zh-CN" altLang="en-US" dirty="0"/>
              <a:t>蓝牙与星闪</a:t>
            </a:r>
            <a:endParaRPr lang="zh-CN" altLang="en-US" dirty="0"/>
          </a:p>
        </p:txBody>
      </p:sp>
      <p:sp>
        <p:nvSpPr>
          <p:cNvPr id="3" name="Rectangle 3"/>
          <p:cNvSpPr>
            <a:spLocks noGrp="1" noChangeArrowheads="1"/>
          </p:cNvSpPr>
          <p:nvPr>
            <p:ph type="body" idx="4294967295"/>
          </p:nvPr>
        </p:nvSpPr>
        <p:spPr>
          <a:xfrm>
            <a:off x="665480" y="1364615"/>
            <a:ext cx="11003915" cy="3157855"/>
          </a:xfrm>
          <a:prstGeom prst="rect">
            <a:avLst/>
          </a:prstGeom>
        </p:spPr>
        <p:txBody>
          <a:bodyPr/>
          <a:lstStyle/>
          <a:p>
            <a:pPr marL="0" indent="0">
              <a:lnSpc>
                <a:spcPct val="150000"/>
              </a:lnSpc>
              <a:buNone/>
            </a:pPr>
            <a:r>
              <a:rPr lang="en-US" altLang="zh-CN" sz="3200" b="1" dirty="0">
                <a:solidFill>
                  <a:schemeClr val="tx1">
                    <a:lumMod val="75000"/>
                    <a:lumOff val="25000"/>
                  </a:schemeClr>
                </a:solidFill>
                <a:latin typeface="+mj-ea"/>
              </a:rPr>
              <a:t>星闪联盟</a:t>
            </a:r>
            <a:r>
              <a:rPr lang="zh-CN" altLang="en-US" sz="3200" b="1" dirty="0">
                <a:solidFill>
                  <a:schemeClr val="tx1">
                    <a:lumMod val="75000"/>
                    <a:lumOff val="25000"/>
                  </a:schemeClr>
                </a:solidFill>
                <a:latin typeface="+mj-ea"/>
              </a:rPr>
              <a:t>（</a:t>
            </a:r>
            <a:r>
              <a:rPr lang="en-US" altLang="zh-CN" sz="3200" b="1" dirty="0">
                <a:solidFill>
                  <a:schemeClr val="tx1">
                    <a:lumMod val="75000"/>
                    <a:lumOff val="25000"/>
                  </a:schemeClr>
                </a:solidFill>
                <a:latin typeface="+mj-ea"/>
              </a:rPr>
              <a:t>300</a:t>
            </a:r>
            <a:r>
              <a:rPr lang="zh-CN" altLang="en-US" sz="3200" b="1" dirty="0">
                <a:solidFill>
                  <a:schemeClr val="tx1">
                    <a:lumMod val="75000"/>
                    <a:lumOff val="25000"/>
                  </a:schemeClr>
                </a:solidFill>
                <a:latin typeface="+mj-ea"/>
              </a:rPr>
              <a:t>多家</a:t>
            </a:r>
            <a:r>
              <a:rPr lang="zh-CN" altLang="en-US" sz="3200" b="1" dirty="0">
                <a:solidFill>
                  <a:schemeClr val="tx1">
                    <a:lumMod val="75000"/>
                    <a:lumOff val="25000"/>
                  </a:schemeClr>
                </a:solidFill>
                <a:latin typeface="+mj-ea"/>
              </a:rPr>
              <a:t>）</a:t>
            </a:r>
            <a:endParaRPr lang="en-US" altLang="zh-CN" sz="3200" b="1" dirty="0">
              <a:solidFill>
                <a:schemeClr val="tx1">
                  <a:lumMod val="75000"/>
                  <a:lumOff val="25000"/>
                </a:schemeClr>
              </a:solidFill>
              <a:latin typeface="+mj-ea"/>
            </a:endParaRPr>
          </a:p>
          <a:p>
            <a:pPr lvl="1">
              <a:lnSpc>
                <a:spcPct val="150000"/>
              </a:lnSpc>
            </a:pPr>
            <a:r>
              <a:rPr sz="2800">
                <a:latin typeface="+mj-ea"/>
              </a:rPr>
              <a:t>蓝牙能够对接8台设备，Wi-Fi是256台，星闪是4096台！</a:t>
            </a:r>
            <a:endParaRPr sz="2800">
              <a:latin typeface="+mj-ea"/>
            </a:endParaRPr>
          </a:p>
          <a:p>
            <a:pPr lvl="1">
              <a:lnSpc>
                <a:spcPct val="150000"/>
              </a:lnSpc>
            </a:pPr>
            <a:r>
              <a:rPr sz="2800" dirty="0">
                <a:solidFill>
                  <a:schemeClr val="tx1">
                    <a:lumMod val="65000"/>
                    <a:lumOff val="35000"/>
                  </a:schemeClr>
                </a:solidFill>
                <a:latin typeface="+mj-ea"/>
              </a:rPr>
              <a:t>星闪的功耗仅相当于蓝牙的60%，速率却是蓝牙的6倍，而时延仅为蓝牙的1/30</a:t>
            </a:r>
            <a:endParaRPr sz="2800" dirty="0">
              <a:solidFill>
                <a:schemeClr val="tx1">
                  <a:lumMod val="65000"/>
                  <a:lumOff val="35000"/>
                </a:schemeClr>
              </a:solidFill>
              <a:latin typeface="+mj-ea"/>
            </a:endParaRPr>
          </a:p>
          <a:p>
            <a:pPr lvl="1">
              <a:lnSpc>
                <a:spcPct val="150000"/>
              </a:lnSpc>
            </a:pPr>
            <a:endParaRPr lang="en-US" altLang="zh-CN" sz="2800" baseline="-250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1"/>
          <a:stretch>
            <a:fillRect/>
          </a:stretch>
        </p:blipFill>
        <p:spPr>
          <a:xfrm>
            <a:off x="12195175" y="1308735"/>
            <a:ext cx="6096000" cy="8848725"/>
          </a:xfrm>
          <a:prstGeom prst="rect">
            <a:avLst/>
          </a:prstGeom>
        </p:spPr>
      </p:pic>
      <p:pic>
        <p:nvPicPr>
          <p:cNvPr id="4" name="图片 3"/>
          <p:cNvPicPr>
            <a:picLocks noChangeAspect="1"/>
          </p:cNvPicPr>
          <p:nvPr/>
        </p:nvPicPr>
        <p:blipFill>
          <a:blip r:embed="rId2"/>
          <a:stretch>
            <a:fillRect/>
          </a:stretch>
        </p:blipFill>
        <p:spPr>
          <a:xfrm>
            <a:off x="908685" y="4353560"/>
            <a:ext cx="11137900" cy="2421890"/>
          </a:xfrm>
          <a:prstGeom prst="rect">
            <a:avLst/>
          </a:prstGeom>
        </p:spPr>
      </p:pic>
      <p:pic>
        <p:nvPicPr>
          <p:cNvPr id="6" name="图片 5"/>
          <p:cNvPicPr>
            <a:picLocks noChangeAspect="1"/>
          </p:cNvPicPr>
          <p:nvPr/>
        </p:nvPicPr>
        <p:blipFill>
          <a:blip r:embed="rId3"/>
          <a:stretch>
            <a:fillRect/>
          </a:stretch>
        </p:blipFill>
        <p:spPr>
          <a:xfrm>
            <a:off x="4103370" y="3543935"/>
            <a:ext cx="7531735" cy="6449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Rectangle 3"/>
          <p:cNvSpPr>
            <a:spLocks noGrp="1" noChangeArrowheads="1"/>
          </p:cNvSpPr>
          <p:nvPr>
            <p:ph type="body" idx="4294967295"/>
          </p:nvPr>
        </p:nvSpPr>
        <p:spPr>
          <a:xfrm>
            <a:off x="1131570" y="1278890"/>
            <a:ext cx="12210415" cy="5502910"/>
          </a:xfrm>
          <a:prstGeom prst="rect">
            <a:avLst/>
          </a:prstGeom>
        </p:spPr>
        <p:txBody>
          <a:bodyPr/>
          <a:lstStyle/>
          <a:p>
            <a:pPr eaLnBrk="1" hangingPunct="1">
              <a:lnSpc>
                <a:spcPct val="150000"/>
              </a:lnSpc>
            </a:pPr>
            <a:r>
              <a:rPr lang="en-US" altLang="zh-CN" sz="3200" b="1" dirty="0" err="1">
                <a:solidFill>
                  <a:schemeClr val="tx1">
                    <a:lumMod val="75000"/>
                    <a:lumOff val="25000"/>
                  </a:schemeClr>
                </a:solidFill>
                <a:latin typeface="+mj-ea"/>
                <a:ea typeface="+mj-ea"/>
              </a:rPr>
              <a:t>Zigbee</a:t>
            </a:r>
            <a:r>
              <a:rPr lang="zh-CN" altLang="en-US" sz="3200" b="1" dirty="0" err="1">
                <a:solidFill>
                  <a:schemeClr val="tx1">
                    <a:lumMod val="75000"/>
                    <a:lumOff val="25000"/>
                  </a:schemeClr>
                </a:solidFill>
                <a:latin typeface="+mj-ea"/>
                <a:ea typeface="+mj-ea"/>
              </a:rPr>
              <a:t>的概念</a:t>
            </a:r>
            <a:endParaRPr lang="en-US" altLang="zh-CN" sz="3200" b="1" dirty="0">
              <a:solidFill>
                <a:schemeClr val="tx1">
                  <a:lumMod val="75000"/>
                  <a:lumOff val="25000"/>
                </a:schemeClr>
              </a:solidFill>
              <a:latin typeface="+mj-ea"/>
              <a:ea typeface="+mj-ea"/>
            </a:endParaRPr>
          </a:p>
          <a:p>
            <a:pPr lvl="1">
              <a:lnSpc>
                <a:spcPct val="150000"/>
              </a:lnSpc>
            </a:pPr>
            <a:r>
              <a:rPr lang="zh-CN" altLang="zh-CN" sz="3000" dirty="0">
                <a:solidFill>
                  <a:schemeClr val="tx1">
                    <a:lumMod val="65000"/>
                    <a:lumOff val="35000"/>
                  </a:schemeClr>
                </a:solidFill>
                <a:latin typeface="+mj-ea"/>
                <a:ea typeface="+mj-ea"/>
                <a:sym typeface="+mn-ea"/>
              </a:rPr>
              <a:t>命名由来</a:t>
            </a:r>
            <a:r>
              <a:rPr lang="zh-CN" altLang="zh-CN" sz="3000" dirty="0">
                <a:solidFill>
                  <a:schemeClr val="tx1">
                    <a:lumMod val="65000"/>
                    <a:lumOff val="35000"/>
                  </a:schemeClr>
                </a:solidFill>
                <a:latin typeface="+mj-ea"/>
                <a:ea typeface="+mj-ea"/>
              </a:rPr>
              <a:t>来源于蜜蜂（</a:t>
            </a:r>
            <a:r>
              <a:rPr lang="en-US" altLang="zh-CN" sz="3000" dirty="0">
                <a:solidFill>
                  <a:srgbClr val="FF0000"/>
                </a:solidFill>
                <a:latin typeface="+mj-ea"/>
                <a:ea typeface="+mj-ea"/>
              </a:rPr>
              <a:t>Bee</a:t>
            </a:r>
            <a:r>
              <a:rPr lang="zh-CN" altLang="zh-CN" sz="3000" dirty="0">
                <a:solidFill>
                  <a:schemeClr val="tx1">
                    <a:lumMod val="65000"/>
                    <a:lumOff val="35000"/>
                  </a:schemeClr>
                </a:solidFill>
                <a:latin typeface="+mj-ea"/>
                <a:ea typeface="+mj-ea"/>
              </a:rPr>
              <a:t>）之间传递信息的方式，</a:t>
            </a:r>
            <a:r>
              <a:rPr lang="en-US" altLang="zh-CN" sz="3000" dirty="0">
                <a:solidFill>
                  <a:schemeClr val="tx1">
                    <a:lumMod val="65000"/>
                    <a:lumOff val="35000"/>
                  </a:schemeClr>
                </a:solidFill>
                <a:latin typeface="+mj-ea"/>
                <a:ea typeface="+mj-ea"/>
              </a:rPr>
              <a:t>“</a:t>
            </a:r>
            <a:r>
              <a:rPr lang="en-US" altLang="zh-CN" sz="3000" dirty="0">
                <a:solidFill>
                  <a:schemeClr val="tx1">
                    <a:lumMod val="65000"/>
                    <a:lumOff val="35000"/>
                  </a:schemeClr>
                </a:solidFill>
                <a:latin typeface="+mj-ea"/>
                <a:ea typeface="+mj-ea"/>
                <a:sym typeface="+mn-ea"/>
              </a:rPr>
              <a:t>Z”</a:t>
            </a:r>
            <a:r>
              <a:rPr lang="zh-CN" altLang="zh-CN" sz="3000" dirty="0">
                <a:solidFill>
                  <a:schemeClr val="tx1">
                    <a:lumMod val="65000"/>
                    <a:lumOff val="35000"/>
                  </a:schemeClr>
                </a:solidFill>
                <a:latin typeface="+mj-ea"/>
                <a:ea typeface="+mj-ea"/>
                <a:sym typeface="+mn-ea"/>
              </a:rPr>
              <a:t>字舞蹈。</a:t>
            </a:r>
            <a:endParaRPr lang="en-US" altLang="zh-CN" sz="3000" dirty="0">
              <a:solidFill>
                <a:schemeClr val="tx1">
                  <a:lumMod val="65000"/>
                  <a:lumOff val="35000"/>
                </a:schemeClr>
              </a:solidFill>
              <a:latin typeface="+mj-ea"/>
              <a:ea typeface="+mj-ea"/>
            </a:endParaRPr>
          </a:p>
          <a:p>
            <a:pPr lvl="1">
              <a:lnSpc>
                <a:spcPct val="150000"/>
              </a:lnSpc>
            </a:pPr>
            <a:r>
              <a:rPr lang="zh-CN" altLang="zh-CN" sz="3000" dirty="0">
                <a:solidFill>
                  <a:schemeClr val="tx1">
                    <a:lumMod val="65000"/>
                    <a:lumOff val="35000"/>
                  </a:schemeClr>
                </a:solidFill>
                <a:latin typeface="+mj-ea"/>
                <a:ea typeface="+mj-ea"/>
                <a:sym typeface="+mn-ea"/>
              </a:rPr>
              <a:t>ZigBee是一种</a:t>
            </a:r>
            <a:r>
              <a:rPr lang="zh-CN" altLang="zh-CN" sz="3000" dirty="0">
                <a:solidFill>
                  <a:srgbClr val="FF0000"/>
                </a:solidFill>
                <a:latin typeface="+mj-ea"/>
                <a:ea typeface="+mj-ea"/>
                <a:sym typeface="+mn-ea"/>
              </a:rPr>
              <a:t>短距离、低复杂度、低功耗、低数据率、低成本的双向无线通讯技术</a:t>
            </a:r>
            <a:r>
              <a:rPr lang="zh-CN" altLang="zh-CN" sz="3000" dirty="0">
                <a:solidFill>
                  <a:schemeClr val="tx1">
                    <a:lumMod val="65000"/>
                    <a:lumOff val="35000"/>
                  </a:schemeClr>
                </a:solidFill>
                <a:latin typeface="+mj-ea"/>
                <a:ea typeface="+mj-ea"/>
                <a:sym typeface="+mn-ea"/>
              </a:rPr>
              <a:t>，是一组基于</a:t>
            </a:r>
            <a:r>
              <a:rPr lang="zh-CN" altLang="zh-CN" sz="3000" dirty="0">
                <a:solidFill>
                  <a:srgbClr val="FF0000"/>
                </a:solidFill>
                <a:latin typeface="+mj-ea"/>
                <a:ea typeface="+mj-ea"/>
                <a:sym typeface="+mn-ea"/>
              </a:rPr>
              <a:t>IEEE 802.15.4</a:t>
            </a:r>
            <a:r>
              <a:rPr lang="zh-CN" altLang="zh-CN" sz="3000" dirty="0">
                <a:solidFill>
                  <a:schemeClr val="tx1">
                    <a:lumMod val="65000"/>
                    <a:lumOff val="35000"/>
                  </a:schemeClr>
                </a:solidFill>
                <a:latin typeface="+mj-ea"/>
                <a:ea typeface="+mj-ea"/>
                <a:sym typeface="+mn-ea"/>
              </a:rPr>
              <a:t>无线标准研制开发的有关组网、安全和应用软件方面的技术。</a:t>
            </a:r>
            <a:endParaRPr lang="zh-CN" altLang="zh-CN" sz="3000" dirty="0">
              <a:solidFill>
                <a:schemeClr val="tx1">
                  <a:lumMod val="65000"/>
                  <a:lumOff val="35000"/>
                </a:schemeClr>
              </a:solidFill>
              <a:latin typeface="+mj-ea"/>
              <a:ea typeface="+mj-ea"/>
              <a:sym typeface="+mn-ea"/>
            </a:endParaRPr>
          </a:p>
          <a:p>
            <a:pPr marR="0" lvl="1" algn="l" rtl="0" latinLnBrk="0">
              <a:lnSpc>
                <a:spcPct val="150000"/>
              </a:lnSpc>
              <a:spcBef>
                <a:spcPct val="20000"/>
              </a:spcBef>
            </a:pPr>
            <a:r>
              <a:rPr lang="zh-CN" altLang="zh-CN" sz="3000" dirty="0">
                <a:solidFill>
                  <a:schemeClr val="tx1">
                    <a:lumMod val="65000"/>
                    <a:lumOff val="35000"/>
                  </a:schemeClr>
                </a:solidFill>
                <a:latin typeface="+mj-ea"/>
                <a:ea typeface="+mj-ea"/>
                <a:sym typeface="+mn-ea"/>
              </a:rPr>
              <a:t>ZigBee依据</a:t>
            </a:r>
            <a:r>
              <a:rPr lang="zh-CN" altLang="zh-CN" sz="3000" b="1" dirty="0">
                <a:solidFill>
                  <a:schemeClr val="accent1"/>
                </a:solidFill>
                <a:effectLst>
                  <a:outerShdw blurRad="38100" dist="25400" dir="5400000" algn="ctr" rotWithShape="0">
                    <a:srgbClr val="6E747A">
                      <a:alpha val="43000"/>
                    </a:srgbClr>
                  </a:outerShdw>
                </a:effectLst>
                <a:latin typeface="+mj-ea"/>
                <a:ea typeface="+mj-ea"/>
                <a:sym typeface="+mn-ea"/>
              </a:rPr>
              <a:t>IEEE 802.15.4</a:t>
            </a:r>
            <a:r>
              <a:rPr lang="zh-CN" altLang="zh-CN" sz="3000" dirty="0">
                <a:solidFill>
                  <a:schemeClr val="tx1">
                    <a:lumMod val="65000"/>
                    <a:lumOff val="35000"/>
                  </a:schemeClr>
                </a:solidFill>
                <a:latin typeface="+mj-ea"/>
                <a:ea typeface="+mj-ea"/>
                <a:sym typeface="+mn-ea"/>
              </a:rPr>
              <a:t>标准，在</a:t>
            </a:r>
            <a:r>
              <a:rPr lang="zh-CN" altLang="zh-CN" sz="3000" dirty="0">
                <a:solidFill>
                  <a:srgbClr val="FF0000"/>
                </a:solidFill>
                <a:latin typeface="+mj-ea"/>
                <a:ea typeface="+mj-ea"/>
                <a:sym typeface="+mn-ea"/>
              </a:rPr>
              <a:t>数千个微小的传感器</a:t>
            </a:r>
            <a:r>
              <a:rPr lang="zh-CN" altLang="zh-CN" sz="3000" dirty="0">
                <a:solidFill>
                  <a:schemeClr val="tx1">
                    <a:lumMod val="65000"/>
                    <a:lumOff val="35000"/>
                  </a:schemeClr>
                </a:solidFill>
                <a:latin typeface="+mj-ea"/>
                <a:ea typeface="+mj-ea"/>
                <a:sym typeface="+mn-ea"/>
              </a:rPr>
              <a:t>之间相互协调实现通信。</a:t>
            </a:r>
            <a:endParaRPr lang="zh-CN" altLang="zh-CN" sz="3000" dirty="0">
              <a:solidFill>
                <a:schemeClr val="tx1">
                  <a:lumMod val="65000"/>
                  <a:lumOff val="35000"/>
                </a:schemeClr>
              </a:solidFill>
              <a:latin typeface="+mj-ea"/>
              <a:ea typeface="+mj-ea"/>
              <a:sym typeface="+mn-ea"/>
            </a:endParaRPr>
          </a:p>
          <a:p>
            <a:pPr marR="0" lvl="1" algn="l" rtl="0" latinLnBrk="0">
              <a:lnSpc>
                <a:spcPct val="150000"/>
              </a:lnSpc>
              <a:spcBef>
                <a:spcPct val="20000"/>
              </a:spcBef>
            </a:pPr>
            <a:r>
              <a:rPr lang="zh-CN" altLang="zh-CN" sz="3000" dirty="0">
                <a:solidFill>
                  <a:schemeClr val="tx1">
                    <a:lumMod val="65000"/>
                    <a:lumOff val="35000"/>
                  </a:schemeClr>
                </a:solidFill>
                <a:latin typeface="+mj-ea"/>
                <a:ea typeface="+mj-ea"/>
                <a:sym typeface="+mn-ea"/>
              </a:rPr>
              <a:t>ZigBee无线网络主要是为</a:t>
            </a:r>
            <a:r>
              <a:rPr lang="zh-CN" altLang="zh-CN" sz="3000" dirty="0">
                <a:solidFill>
                  <a:srgbClr val="FF0000"/>
                </a:solidFill>
                <a:latin typeface="+mj-ea"/>
                <a:ea typeface="+mj-ea"/>
                <a:sym typeface="+mn-ea"/>
              </a:rPr>
              <a:t>工业现场自动化控制</a:t>
            </a:r>
            <a:r>
              <a:rPr lang="zh-CN" altLang="zh-CN" sz="3000" dirty="0">
                <a:solidFill>
                  <a:schemeClr val="tx1">
                    <a:lumMod val="65000"/>
                    <a:lumOff val="35000"/>
                  </a:schemeClr>
                </a:solidFill>
                <a:latin typeface="+mj-ea"/>
                <a:ea typeface="+mj-ea"/>
                <a:sym typeface="+mn-ea"/>
              </a:rPr>
              <a:t>数据传输而建立。因此它具备简单、方便、稳定和低成本等特点。</a:t>
            </a:r>
            <a:endParaRPr kumimoji="0" lang="zh-CN" altLang="zh-CN" sz="2800" b="0" i="0" u="none" strike="noStrike" cap="none" spc="0" normalizeH="0" baseline="0" dirty="0">
              <a:solidFill>
                <a:schemeClr val="tx1">
                  <a:lumMod val="65000"/>
                  <a:lumOff val="35000"/>
                </a:schemeClr>
              </a:solidFill>
              <a:latin typeface="+mj-ea"/>
              <a:ea typeface="+mj-ea"/>
              <a:cs typeface="+mn-cs"/>
            </a:endParaRPr>
          </a:p>
          <a:p>
            <a:pPr marL="786130" marR="0" lvl="1" indent="0" algn="l" rtl="0" latinLnBrk="0">
              <a:lnSpc>
                <a:spcPct val="150000"/>
              </a:lnSpc>
              <a:spcBef>
                <a:spcPct val="20000"/>
              </a:spcBef>
              <a:buNone/>
            </a:pPr>
            <a:endParaRPr lang="en-US" altLang="zh-CN" sz="3200" b="1" dirty="0">
              <a:solidFill>
                <a:schemeClr val="tx1">
                  <a:lumMod val="75000"/>
                  <a:lumOff val="25000"/>
                </a:schemeClr>
              </a:solidFill>
              <a:latin typeface="+mj-ea"/>
            </a:endParaRPr>
          </a:p>
        </p:txBody>
      </p:sp>
      <p:pic>
        <p:nvPicPr>
          <p:cNvPr id="6146" name="Picture 4"/>
          <p:cNvPicPr>
            <a:picLocks noChangeAspect="1"/>
          </p:cNvPicPr>
          <p:nvPr/>
        </p:nvPicPr>
        <p:blipFill>
          <a:blip r:embed="rId1"/>
          <a:stretch>
            <a:fillRect/>
          </a:stretch>
        </p:blipFill>
        <p:spPr>
          <a:xfrm>
            <a:off x="13147040" y="3286125"/>
            <a:ext cx="4961890" cy="4030345"/>
          </a:xfrm>
          <a:prstGeom prst="rect">
            <a:avLst/>
          </a:prstGeom>
          <a:noFill/>
          <a:ln w="9525">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Rectangle 3"/>
          <p:cNvSpPr>
            <a:spLocks noGrp="1" noChangeArrowheads="1"/>
          </p:cNvSpPr>
          <p:nvPr>
            <p:ph type="body" idx="4294967295"/>
          </p:nvPr>
        </p:nvSpPr>
        <p:spPr>
          <a:xfrm>
            <a:off x="1131570" y="1278890"/>
            <a:ext cx="12210415" cy="1146810"/>
          </a:xfrm>
          <a:prstGeom prst="rect">
            <a:avLst/>
          </a:prstGeom>
        </p:spPr>
        <p:txBody>
          <a:bodyPr/>
          <a:lstStyle/>
          <a:p>
            <a:pPr algn="l" eaLnBrk="1" hangingPunct="1">
              <a:lnSpc>
                <a:spcPct val="150000"/>
              </a:lnSpc>
            </a:pPr>
            <a:r>
              <a:rPr lang="en-US" altLang="zh-CN" sz="3200" b="1" dirty="0" err="1">
                <a:solidFill>
                  <a:schemeClr val="tx1">
                    <a:lumMod val="75000"/>
                    <a:lumOff val="25000"/>
                  </a:schemeClr>
                </a:solidFill>
                <a:latin typeface="+mj-ea"/>
                <a:ea typeface="+mj-ea"/>
                <a:sym typeface="+mn-ea"/>
              </a:rPr>
              <a:t>Zigbee无线传感器网络</a:t>
            </a:r>
            <a:endParaRPr lang="en-US" altLang="zh-CN" sz="3200" b="1" dirty="0" err="1">
              <a:solidFill>
                <a:schemeClr val="tx1">
                  <a:lumMod val="75000"/>
                  <a:lumOff val="25000"/>
                </a:schemeClr>
              </a:solidFill>
              <a:latin typeface="+mj-ea"/>
              <a:ea typeface="+mj-ea"/>
            </a:endParaRPr>
          </a:p>
          <a:p>
            <a:pPr marL="786130" marR="0" lvl="1" indent="0" algn="l" rtl="0" latinLnBrk="0">
              <a:lnSpc>
                <a:spcPct val="150000"/>
              </a:lnSpc>
              <a:spcBef>
                <a:spcPct val="20000"/>
              </a:spcBef>
              <a:buNone/>
            </a:pPr>
            <a:endParaRPr lang="en-US" altLang="zh-CN" sz="3200" b="1" dirty="0">
              <a:solidFill>
                <a:schemeClr val="tx1">
                  <a:lumMod val="75000"/>
                  <a:lumOff val="25000"/>
                </a:schemeClr>
              </a:solidFill>
              <a:latin typeface="+mj-ea"/>
            </a:endParaRPr>
          </a:p>
        </p:txBody>
      </p:sp>
      <p:pic>
        <p:nvPicPr>
          <p:cNvPr id="7172" name="Picture 5"/>
          <p:cNvPicPr>
            <a:picLocks noChangeAspect="1"/>
          </p:cNvPicPr>
          <p:nvPr/>
        </p:nvPicPr>
        <p:blipFill>
          <a:blip r:embed="rId1"/>
          <a:stretch>
            <a:fillRect/>
          </a:stretch>
        </p:blipFill>
        <p:spPr>
          <a:xfrm>
            <a:off x="2038350" y="3332480"/>
            <a:ext cx="13254355" cy="5431155"/>
          </a:xfrm>
          <a:prstGeom prst="rect">
            <a:avLst/>
          </a:prstGeom>
          <a:noFill/>
          <a:ln w="9525">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r>
              <a:rPr lang="zh-CN" altLang="en-US" dirty="0"/>
              <a:t>技术特点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393190" y="1350645"/>
            <a:ext cx="15768320" cy="4530725"/>
          </a:xfrm>
          <a:prstGeom prst="rect">
            <a:avLst/>
          </a:prstGeom>
        </p:spPr>
        <p:txBody>
          <a:bodyPr/>
          <a:lstStyle/>
          <a:p>
            <a:pPr marL="548640" lvl="1" indent="-548640" algn="l">
              <a:lnSpc>
                <a:spcPct val="150000"/>
              </a:lnSpc>
              <a:spcBef>
                <a:spcPct val="20000"/>
              </a:spcBef>
            </a:pPr>
            <a:r>
              <a:rPr lang="zh-CN" altLang="en-US" sz="3200" dirty="0">
                <a:solidFill>
                  <a:schemeClr val="tx1">
                    <a:lumMod val="75000"/>
                    <a:lumOff val="25000"/>
                  </a:schemeClr>
                </a:solidFill>
                <a:latin typeface="+mj-ea"/>
                <a:ea typeface="+mj-ea"/>
                <a:sym typeface="+mn-ea"/>
              </a:rPr>
              <a:t>数据传输速率低：10KB/秒~250KB /秒，专注于低传输应用。</a:t>
            </a:r>
            <a:endParaRPr lang="zh-CN" altLang="en-US" sz="3200" dirty="0">
              <a:solidFill>
                <a:schemeClr val="tx1">
                  <a:lumMod val="75000"/>
                  <a:lumOff val="25000"/>
                </a:schemeClr>
              </a:solidFill>
              <a:latin typeface="+mj-ea"/>
              <a:ea typeface="+mj-ea"/>
            </a:endParaRPr>
          </a:p>
          <a:p>
            <a:pPr marL="548640" lvl="1" indent="-548640" algn="l">
              <a:lnSpc>
                <a:spcPct val="150000"/>
              </a:lnSpc>
              <a:spcBef>
                <a:spcPct val="20000"/>
              </a:spcBef>
            </a:pPr>
            <a:r>
              <a:rPr lang="zh-CN" altLang="en-US" sz="3200" dirty="0">
                <a:solidFill>
                  <a:schemeClr val="tx1">
                    <a:lumMod val="75000"/>
                    <a:lumOff val="25000"/>
                  </a:schemeClr>
                </a:solidFill>
                <a:latin typeface="+mj-ea"/>
                <a:ea typeface="+mj-ea"/>
                <a:sym typeface="+mn-ea"/>
              </a:rPr>
              <a:t>功耗低：在低功耗待机模式下，两节普通5号电池可使用6~24个月</a:t>
            </a:r>
            <a:endParaRPr lang="zh-CN" altLang="en-US" sz="3200" dirty="0">
              <a:solidFill>
                <a:schemeClr val="tx1">
                  <a:lumMod val="75000"/>
                  <a:lumOff val="25000"/>
                </a:schemeClr>
              </a:solidFill>
              <a:latin typeface="+mj-ea"/>
              <a:ea typeface="+mj-ea"/>
            </a:endParaRPr>
          </a:p>
          <a:p>
            <a:pPr marL="548640" lvl="1" indent="-548640" algn="l">
              <a:lnSpc>
                <a:spcPct val="150000"/>
              </a:lnSpc>
              <a:spcBef>
                <a:spcPct val="20000"/>
              </a:spcBef>
            </a:pPr>
            <a:r>
              <a:rPr lang="zh-CN" altLang="en-US" sz="3200" dirty="0">
                <a:solidFill>
                  <a:schemeClr val="tx1">
                    <a:lumMod val="75000"/>
                    <a:lumOff val="25000"/>
                  </a:schemeClr>
                </a:solidFill>
                <a:latin typeface="+mj-ea"/>
                <a:ea typeface="+mj-ea"/>
                <a:sym typeface="+mn-ea"/>
              </a:rPr>
              <a:t>成本低：ZigBee数据传输速率低，协议简单，所以大大降低了成本。</a:t>
            </a:r>
            <a:endParaRPr lang="zh-CN" altLang="en-US" sz="3200" dirty="0">
              <a:solidFill>
                <a:schemeClr val="tx1">
                  <a:lumMod val="75000"/>
                  <a:lumOff val="25000"/>
                </a:schemeClr>
              </a:solidFill>
              <a:latin typeface="+mj-ea"/>
              <a:ea typeface="+mj-ea"/>
            </a:endParaRPr>
          </a:p>
          <a:p>
            <a:pPr marL="548640" lvl="1" indent="-548640" algn="l">
              <a:lnSpc>
                <a:spcPct val="150000"/>
              </a:lnSpc>
              <a:spcBef>
                <a:spcPct val="20000"/>
              </a:spcBef>
            </a:pPr>
            <a:r>
              <a:rPr lang="zh-CN" altLang="en-US" sz="3200" dirty="0">
                <a:solidFill>
                  <a:schemeClr val="tx1">
                    <a:lumMod val="75000"/>
                    <a:lumOff val="25000"/>
                  </a:schemeClr>
                </a:solidFill>
                <a:latin typeface="+mj-ea"/>
                <a:ea typeface="+mj-ea"/>
                <a:sym typeface="+mn-ea"/>
              </a:rPr>
              <a:t>网络容量大：网络可容纳65,000个设备。</a:t>
            </a:r>
            <a:endParaRPr lang="zh-CN" altLang="en-US" sz="3200" dirty="0">
              <a:solidFill>
                <a:schemeClr val="tx1">
                  <a:lumMod val="75000"/>
                  <a:lumOff val="25000"/>
                </a:schemeClr>
              </a:solidFill>
              <a:latin typeface="+mj-ea"/>
              <a:ea typeface="+mj-ea"/>
            </a:endParaRPr>
          </a:p>
          <a:p>
            <a:pPr marL="548640" lvl="1" indent="-548640" algn="l">
              <a:lnSpc>
                <a:spcPct val="150000"/>
              </a:lnSpc>
              <a:spcBef>
                <a:spcPct val="20000"/>
              </a:spcBef>
            </a:pPr>
            <a:r>
              <a:rPr lang="zh-CN" altLang="en-US" sz="3200" dirty="0">
                <a:solidFill>
                  <a:schemeClr val="tx1">
                    <a:lumMod val="75000"/>
                    <a:lumOff val="25000"/>
                  </a:schemeClr>
                </a:solidFill>
                <a:latin typeface="+mj-ea"/>
                <a:ea typeface="+mj-ea"/>
                <a:sym typeface="+mn-ea"/>
              </a:rPr>
              <a:t>时延短：通常时延都在15ms~30ms。</a:t>
            </a:r>
            <a:endParaRPr lang="zh-CN" altLang="en-US" sz="3200" dirty="0">
              <a:solidFill>
                <a:schemeClr val="tx1">
                  <a:lumMod val="75000"/>
                  <a:lumOff val="25000"/>
                </a:schemeClr>
              </a:solidFill>
              <a:latin typeface="+mj-ea"/>
              <a:ea typeface="+mj-ea"/>
            </a:endParaRPr>
          </a:p>
          <a:p>
            <a:pPr marL="548640" lvl="1" indent="-548640" algn="l">
              <a:lnSpc>
                <a:spcPct val="150000"/>
              </a:lnSpc>
              <a:spcBef>
                <a:spcPct val="20000"/>
              </a:spcBef>
            </a:pPr>
            <a:r>
              <a:rPr lang="zh-CN" altLang="en-US" sz="3200" dirty="0">
                <a:solidFill>
                  <a:schemeClr val="tx1">
                    <a:lumMod val="75000"/>
                    <a:lumOff val="25000"/>
                  </a:schemeClr>
                </a:solidFill>
                <a:latin typeface="+mj-ea"/>
                <a:ea typeface="+mj-ea"/>
                <a:sym typeface="+mn-ea"/>
              </a:rPr>
              <a:t>安全： ZigBee提供了数据完整性检查和鉴权功能，采用AES-128加密算法。</a:t>
            </a:r>
            <a:endParaRPr lang="zh-CN" altLang="en-US" sz="3200" dirty="0">
              <a:solidFill>
                <a:schemeClr val="tx1">
                  <a:lumMod val="75000"/>
                  <a:lumOff val="25000"/>
                </a:schemeClr>
              </a:solidFill>
              <a:latin typeface="+mj-ea"/>
              <a:ea typeface="+mj-ea"/>
            </a:endParaRPr>
          </a:p>
          <a:p>
            <a:pPr marL="548640" lvl="1" indent="-548640" algn="l">
              <a:lnSpc>
                <a:spcPct val="150000"/>
              </a:lnSpc>
              <a:spcBef>
                <a:spcPct val="20000"/>
              </a:spcBef>
            </a:pPr>
            <a:r>
              <a:rPr lang="zh-CN" altLang="en-US" sz="3200" dirty="0">
                <a:solidFill>
                  <a:schemeClr val="tx1">
                    <a:lumMod val="75000"/>
                    <a:lumOff val="25000"/>
                  </a:schemeClr>
                </a:solidFill>
                <a:latin typeface="+mj-ea"/>
                <a:ea typeface="+mj-ea"/>
                <a:sym typeface="+mn-ea"/>
              </a:rPr>
              <a:t>有效范围小：有效覆盖范围10~75米，具体依据实际发射功率大小和各种不同的应用模式而定。</a:t>
            </a:r>
            <a:endParaRPr lang="zh-CN" altLang="en-US" sz="3200" dirty="0">
              <a:solidFill>
                <a:schemeClr val="tx1">
                  <a:lumMod val="75000"/>
                  <a:lumOff val="25000"/>
                </a:schemeClr>
              </a:solidFill>
              <a:latin typeface="+mj-ea"/>
              <a:ea typeface="+mj-ea"/>
            </a:endParaRPr>
          </a:p>
          <a:p>
            <a:pPr marL="548640" lvl="1" indent="-548640" algn="l">
              <a:lnSpc>
                <a:spcPct val="150000"/>
              </a:lnSpc>
              <a:spcBef>
                <a:spcPct val="20000"/>
              </a:spcBef>
            </a:pPr>
            <a:r>
              <a:rPr lang="zh-CN" altLang="en-US" sz="3200" dirty="0">
                <a:solidFill>
                  <a:schemeClr val="tx1">
                    <a:lumMod val="75000"/>
                    <a:lumOff val="25000"/>
                  </a:schemeClr>
                </a:solidFill>
                <a:latin typeface="+mj-ea"/>
                <a:ea typeface="+mj-ea"/>
                <a:sym typeface="+mn-ea"/>
              </a:rPr>
              <a:t>传输可靠：采用碰撞避免策略，同时为需要固定带宽的业务预留专用时隙。</a:t>
            </a:r>
            <a:endParaRPr lang="zh-CN" altLang="zh-CN" sz="2800" dirty="0">
              <a:solidFill>
                <a:schemeClr val="tx1">
                  <a:lumMod val="65000"/>
                  <a:lumOff val="35000"/>
                </a:schemeClr>
              </a:solidFill>
              <a:latin typeface="+mj-ea"/>
              <a:ea typeface="+mj-ea"/>
            </a:endParaRPr>
          </a:p>
          <a:p>
            <a:pPr eaLnBrk="1" hangingPunct="1">
              <a:lnSpc>
                <a:spcPct val="150000"/>
              </a:lnSpc>
            </a:pPr>
            <a:endParaRPr lang="zh-CN" altLang="zh-CN"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r>
              <a:rPr lang="zh-CN" altLang="en-US" dirty="0"/>
              <a:t>技术特点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393304" y="1350436"/>
            <a:ext cx="12864851" cy="4530725"/>
          </a:xfrm>
          <a:prstGeom prst="rect">
            <a:avLst/>
          </a:prstGeom>
        </p:spPr>
        <p:txBody>
          <a:bodyPr/>
          <a:lstStyle/>
          <a:p>
            <a:pPr marL="0" lvl="1">
              <a:lnSpc>
                <a:spcPct val="90000"/>
              </a:lnSpc>
              <a:spcBef>
                <a:spcPts val="800"/>
              </a:spcBef>
            </a:pPr>
            <a:r>
              <a:rPr lang="zh-CN" altLang="en-US" sz="3200" b="1" dirty="0">
                <a:solidFill>
                  <a:schemeClr val="tx1">
                    <a:lumMod val="75000"/>
                    <a:lumOff val="25000"/>
                  </a:schemeClr>
                </a:solidFill>
                <a:latin typeface="+mj-ea"/>
                <a:ea typeface="+mj-ea"/>
              </a:rPr>
              <a:t>缺点：</a:t>
            </a:r>
            <a:endParaRPr lang="zh-CN" altLang="en-US" sz="3200" b="1" dirty="0">
              <a:solidFill>
                <a:schemeClr val="tx1">
                  <a:lumMod val="75000"/>
                  <a:lumOff val="25000"/>
                </a:schemeClr>
              </a:solidFill>
              <a:latin typeface="+mj-ea"/>
              <a:ea typeface="+mj-ea"/>
            </a:endParaRPr>
          </a:p>
          <a:p>
            <a:pPr lvl="1" indent="-494030" algn="l">
              <a:lnSpc>
                <a:spcPct val="150000"/>
              </a:lnSpc>
              <a:spcBef>
                <a:spcPct val="20000"/>
              </a:spcBef>
              <a:buChar char=""/>
            </a:pPr>
            <a:r>
              <a:rPr lang="zh-CN" altLang="zh-CN" sz="2800" dirty="0">
                <a:solidFill>
                  <a:schemeClr val="tx1">
                    <a:lumMod val="65000"/>
                    <a:lumOff val="35000"/>
                  </a:schemeClr>
                </a:solidFill>
                <a:latin typeface="+mj-ea"/>
                <a:ea typeface="+mj-ea"/>
                <a:sym typeface="+mn-ea"/>
              </a:rPr>
              <a:t>通讯距离、高频设计和调试、协议栈代码复杂</a:t>
            </a:r>
            <a:endParaRPr lang="zh-CN" altLang="zh-CN" sz="2800" dirty="0">
              <a:solidFill>
                <a:schemeClr val="tx1">
                  <a:lumMod val="65000"/>
                  <a:lumOff val="35000"/>
                </a:schemeClr>
              </a:solidFill>
              <a:latin typeface="+mj-ea"/>
              <a:ea typeface="+mj-ea"/>
            </a:endParaRPr>
          </a:p>
          <a:p>
            <a:pPr marL="0" lvl="1" algn="l">
              <a:lnSpc>
                <a:spcPct val="90000"/>
              </a:lnSpc>
              <a:spcBef>
                <a:spcPts val="800"/>
              </a:spcBef>
            </a:pPr>
            <a:r>
              <a:rPr lang="zh-CN" altLang="en-US" sz="3200" b="1" dirty="0">
                <a:solidFill>
                  <a:schemeClr val="tx1">
                    <a:lumMod val="75000"/>
                    <a:lumOff val="25000"/>
                  </a:schemeClr>
                </a:solidFill>
                <a:latin typeface="+mj-ea"/>
                <a:ea typeface="+mj-ea"/>
                <a:sym typeface="+mn-ea"/>
              </a:rPr>
              <a:t>办法：</a:t>
            </a:r>
            <a:endParaRPr lang="zh-CN" altLang="en-US" sz="3200" b="1" dirty="0">
              <a:solidFill>
                <a:schemeClr val="tx1">
                  <a:lumMod val="75000"/>
                  <a:lumOff val="25000"/>
                </a:schemeClr>
              </a:solidFill>
              <a:latin typeface="+mj-ea"/>
              <a:ea typeface="+mj-ea"/>
            </a:endParaRPr>
          </a:p>
          <a:p>
            <a:pPr lvl="1" algn="l" eaLnBrk="1" hangingPunct="1">
              <a:lnSpc>
                <a:spcPct val="150000"/>
              </a:lnSpc>
            </a:pPr>
            <a:r>
              <a:rPr lang="zh-CN" altLang="zh-CN" sz="2800" dirty="0">
                <a:solidFill>
                  <a:schemeClr val="tx1">
                    <a:lumMod val="65000"/>
                    <a:lumOff val="35000"/>
                  </a:schemeClr>
                </a:solidFill>
                <a:latin typeface="+mj-ea"/>
                <a:ea typeface="+mj-ea"/>
                <a:sym typeface="+mn-ea"/>
              </a:rPr>
              <a:t>内置或外扩ZigBee放大器芯片(CC2591)等；</a:t>
            </a:r>
            <a:endParaRPr lang="zh-CN" altLang="zh-CN" sz="2800" dirty="0">
              <a:solidFill>
                <a:schemeClr val="tx1">
                  <a:lumMod val="65000"/>
                  <a:lumOff val="35000"/>
                </a:schemeClr>
              </a:solidFill>
              <a:latin typeface="+mj-ea"/>
              <a:ea typeface="+mj-ea"/>
              <a:sym typeface="+mn-ea"/>
            </a:endParaRPr>
          </a:p>
          <a:p>
            <a:pPr lvl="1" algn="l" eaLnBrk="1" hangingPunct="1">
              <a:lnSpc>
                <a:spcPct val="150000"/>
              </a:lnSpc>
            </a:pPr>
            <a:r>
              <a:rPr lang="zh-CN" altLang="zh-CN" sz="2800" dirty="0">
                <a:solidFill>
                  <a:schemeClr val="tx1">
                    <a:lumMod val="65000"/>
                    <a:lumOff val="35000"/>
                  </a:schemeClr>
                </a:solidFill>
                <a:latin typeface="+mj-ea"/>
                <a:ea typeface="+mj-ea"/>
                <a:sym typeface="+mn-ea"/>
              </a:rPr>
              <a:t>批量模块化产品；</a:t>
            </a:r>
            <a:endParaRPr lang="zh-CN" altLang="zh-CN" sz="2800" dirty="0">
              <a:solidFill>
                <a:schemeClr val="tx1">
                  <a:lumMod val="65000"/>
                  <a:lumOff val="35000"/>
                </a:schemeClr>
              </a:solidFill>
              <a:latin typeface="+mj-ea"/>
              <a:ea typeface="+mj-ea"/>
              <a:sym typeface="+mn-ea"/>
            </a:endParaRPr>
          </a:p>
          <a:p>
            <a:pPr lvl="1" algn="l" eaLnBrk="1" hangingPunct="1">
              <a:lnSpc>
                <a:spcPct val="150000"/>
              </a:lnSpc>
            </a:pPr>
            <a:r>
              <a:rPr lang="zh-CN" altLang="zh-CN" sz="2800" dirty="0">
                <a:solidFill>
                  <a:schemeClr val="tx1">
                    <a:lumMod val="65000"/>
                    <a:lumOff val="35000"/>
                  </a:schemeClr>
                </a:solidFill>
                <a:latin typeface="+mj-ea"/>
                <a:ea typeface="+mj-ea"/>
                <a:sym typeface="+mn-ea"/>
              </a:rPr>
              <a:t>应用级接口封装API。</a:t>
            </a:r>
            <a:endParaRPr lang="zh-CN" altLang="zh-CN" sz="2800" dirty="0">
              <a:solidFill>
                <a:schemeClr val="tx1">
                  <a:lumMod val="65000"/>
                  <a:lumOff val="35000"/>
                </a:schemeClr>
              </a:solidFill>
              <a:latin typeface="+mj-ea"/>
              <a:ea typeface="+mj-ea"/>
            </a:endParaRPr>
          </a:p>
          <a:p>
            <a:pPr lvl="1" eaLnBrk="1" hangingPunct="1">
              <a:lnSpc>
                <a:spcPct val="150000"/>
              </a:lnSpc>
            </a:pPr>
            <a:endParaRPr lang="zh-CN" altLang="zh-CN" sz="2800" dirty="0">
              <a:solidFill>
                <a:schemeClr val="tx1">
                  <a:lumMod val="65000"/>
                  <a:lumOff val="3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7301" y="5361111"/>
            <a:ext cx="13827371" cy="4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Rectangle 3"/>
          <p:cNvSpPr>
            <a:spLocks noGrp="1" noChangeArrowheads="1"/>
          </p:cNvSpPr>
          <p:nvPr>
            <p:ph type="body" idx="4294967295"/>
          </p:nvPr>
        </p:nvSpPr>
        <p:spPr>
          <a:xfrm>
            <a:off x="1080691" y="1304146"/>
            <a:ext cx="16489832" cy="5503097"/>
          </a:xfrm>
          <a:prstGeom prst="rect">
            <a:avLst/>
          </a:prstGeom>
        </p:spPr>
        <p:txBody>
          <a:bodyPr/>
          <a:lstStyle/>
          <a:p>
            <a:pPr algn="l">
              <a:lnSpc>
                <a:spcPct val="150000"/>
              </a:lnSpc>
            </a:pPr>
            <a:r>
              <a:rPr lang="zh-CN" altLang="en-US" sz="3600" b="1" dirty="0">
                <a:solidFill>
                  <a:schemeClr val="tx1">
                    <a:lumMod val="75000"/>
                    <a:lumOff val="25000"/>
                  </a:schemeClr>
                </a:solidFill>
                <a:latin typeface="+mj-ea"/>
                <a:sym typeface="+mn-ea"/>
              </a:rPr>
              <a:t>几种无线通信技术对比</a:t>
            </a:r>
            <a:endParaRPr lang="zh-CN" altLang="en-US" sz="3600" b="1" dirty="0">
              <a:solidFill>
                <a:schemeClr val="tx1">
                  <a:lumMod val="75000"/>
                  <a:lumOff val="25000"/>
                </a:schemeClr>
              </a:solidFill>
              <a:latin typeface="+mj-ea"/>
              <a:sym typeface="+mn-ea"/>
            </a:endParaRPr>
          </a:p>
        </p:txBody>
      </p:sp>
      <p:graphicFrame>
        <p:nvGraphicFramePr>
          <p:cNvPr id="6" name="表格 5"/>
          <p:cNvGraphicFramePr>
            <a:graphicFrameLocks noGrp="1"/>
          </p:cNvGraphicFramePr>
          <p:nvPr>
            <p:custDataLst>
              <p:tags r:id="rId1"/>
            </p:custDataLst>
          </p:nvPr>
        </p:nvGraphicFramePr>
        <p:xfrm>
          <a:off x="2664143" y="2840673"/>
          <a:ext cx="11903075" cy="5451475"/>
        </p:xfrm>
        <a:graphic>
          <a:graphicData uri="http://schemas.openxmlformats.org/drawingml/2006/table">
            <a:tbl>
              <a:tblPr/>
              <a:tblGrid>
                <a:gridCol w="1947545"/>
                <a:gridCol w="2164080"/>
                <a:gridCol w="2218055"/>
                <a:gridCol w="3610610"/>
                <a:gridCol w="1962785"/>
              </a:tblGrid>
              <a:tr h="772795">
                <a:tc>
                  <a:txBody>
                    <a:bodyPr/>
                    <a:p>
                      <a:pPr algn="ctr">
                        <a:spcAft>
                          <a:spcPts val="0"/>
                        </a:spcAft>
                      </a:pPr>
                      <a:r>
                        <a:rPr lang="zh-CN" sz="2600" kern="100" dirty="0">
                          <a:latin typeface="微软雅黑" panose="020B0503020204020204" pitchFamily="34" charset="-122"/>
                          <a:ea typeface="微软雅黑" panose="020B0503020204020204" pitchFamily="34" charset="-122"/>
                          <a:cs typeface="Times New Roman" panose="02020603050405020304"/>
                        </a:rPr>
                        <a:t>参数</a:t>
                      </a:r>
                      <a:endParaRPr lang="zh-CN" sz="26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a:latin typeface="微软雅黑" panose="020B0503020204020204" pitchFamily="34" charset="-122"/>
                          <a:ea typeface="微软雅黑" panose="020B0503020204020204" pitchFamily="34" charset="-122"/>
                          <a:cs typeface="Times New Roman" panose="02020603050405020304"/>
                        </a:rPr>
                        <a:t>Wi-Fi</a:t>
                      </a:r>
                      <a:endParaRPr lang="en-US" sz="26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Times New Roman" panose="02020603050405020304"/>
                        </a:rPr>
                        <a:t>Bluetooth</a:t>
                      </a:r>
                      <a:endParaRPr lang="en-US"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Times New Roman" panose="02020603050405020304"/>
                        </a:rPr>
                        <a:t>zigbee</a:t>
                      </a:r>
                      <a:endParaRPr lang="en-US"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Times New Roman" panose="02020603050405020304"/>
                        </a:rPr>
                        <a:t>IrDA</a:t>
                      </a:r>
                      <a:endParaRPr lang="en-US"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480">
                <a:tc>
                  <a:txBody>
                    <a:bodyPr/>
                    <a:p>
                      <a:pPr algn="ctr">
                        <a:spcAft>
                          <a:spcPts val="0"/>
                        </a:spcAft>
                      </a:pPr>
                      <a:r>
                        <a:rPr lang="zh-CN" sz="2600" kern="100">
                          <a:latin typeface="微软雅黑" panose="020B0503020204020204" pitchFamily="34" charset="-122"/>
                          <a:ea typeface="微软雅黑" panose="020B0503020204020204" pitchFamily="34" charset="-122"/>
                          <a:cs typeface="Times New Roman" panose="02020603050405020304"/>
                        </a:rPr>
                        <a:t>无线电频段</a:t>
                      </a:r>
                      <a:endParaRPr lang="zh-CN"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a:latin typeface="微软雅黑" panose="020B0503020204020204" pitchFamily="34" charset="-122"/>
                          <a:ea typeface="微软雅黑" panose="020B0503020204020204" pitchFamily="34" charset="-122"/>
                          <a:cs typeface="微软雅黑" panose="020B0503020204020204" pitchFamily="34" charset="-122"/>
                        </a:rPr>
                        <a:t>2.4GHz</a:t>
                      </a:r>
                      <a:r>
                        <a:rPr lang="zh-CN" sz="2600" kern="100" dirty="0">
                          <a:latin typeface="微软雅黑" panose="020B0503020204020204" pitchFamily="34" charset="-122"/>
                          <a:ea typeface="微软雅黑" panose="020B0503020204020204" pitchFamily="34" charset="-122"/>
                          <a:cs typeface="微软雅黑" panose="020B0503020204020204" pitchFamily="34" charset="-122"/>
                        </a:rPr>
                        <a:t>射频</a:t>
                      </a:r>
                      <a:endParaRPr lang="zh-CN" sz="2600"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a:latin typeface="微软雅黑" panose="020B0503020204020204" pitchFamily="34" charset="-122"/>
                          <a:ea typeface="微软雅黑" panose="020B0503020204020204" pitchFamily="34" charset="-122"/>
                          <a:cs typeface="微软雅黑" panose="020B0503020204020204" pitchFamily="34" charset="-122"/>
                        </a:rPr>
                        <a:t>2.4GHz</a:t>
                      </a:r>
                      <a:r>
                        <a:rPr lang="zh-CN" sz="2600" kern="100" dirty="0">
                          <a:latin typeface="微软雅黑" panose="020B0503020204020204" pitchFamily="34" charset="-122"/>
                          <a:ea typeface="微软雅黑" panose="020B0503020204020204" pitchFamily="34" charset="-122"/>
                          <a:cs typeface="微软雅黑" panose="020B0503020204020204" pitchFamily="34" charset="-122"/>
                        </a:rPr>
                        <a:t>射频</a:t>
                      </a:r>
                      <a:endParaRPr lang="zh-CN" sz="2600"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微软雅黑" panose="020B0503020204020204" pitchFamily="34" charset="-122"/>
                        </a:rPr>
                        <a:t>2.4GHz/868MHz/915MHz</a:t>
                      </a:r>
                      <a:r>
                        <a:rPr lang="zh-CN" sz="2600" kern="100">
                          <a:latin typeface="微软雅黑" panose="020B0503020204020204" pitchFamily="34" charset="-122"/>
                          <a:ea typeface="微软雅黑" panose="020B0503020204020204" pitchFamily="34" charset="-122"/>
                          <a:cs typeface="微软雅黑" panose="020B0503020204020204" pitchFamily="34" charset="-122"/>
                        </a:rPr>
                        <a:t>射频</a:t>
                      </a:r>
                      <a:endParaRPr lang="zh-CN" sz="26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微软雅黑" panose="020B0503020204020204" pitchFamily="34" charset="-122"/>
                        </a:rPr>
                        <a:t>980nm</a:t>
                      </a:r>
                      <a:r>
                        <a:rPr lang="zh-CN" sz="2600" kern="100">
                          <a:latin typeface="微软雅黑" panose="020B0503020204020204" pitchFamily="34" charset="-122"/>
                          <a:ea typeface="微软雅黑" panose="020B0503020204020204" pitchFamily="34" charset="-122"/>
                          <a:cs typeface="微软雅黑" panose="020B0503020204020204" pitchFamily="34" charset="-122"/>
                        </a:rPr>
                        <a:t>红外</a:t>
                      </a:r>
                      <a:endParaRPr lang="zh-CN" sz="26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1855">
                <a:tc>
                  <a:txBody>
                    <a:bodyPr/>
                    <a:p>
                      <a:pPr algn="ctr">
                        <a:spcAft>
                          <a:spcPts val="0"/>
                        </a:spcAft>
                      </a:pPr>
                      <a:r>
                        <a:rPr lang="zh-CN" sz="2600" kern="100">
                          <a:latin typeface="微软雅黑" panose="020B0503020204020204" pitchFamily="34" charset="-122"/>
                          <a:ea typeface="微软雅黑" panose="020B0503020204020204" pitchFamily="34" charset="-122"/>
                          <a:cs typeface="微软雅黑" panose="020B0503020204020204" pitchFamily="34" charset="-122"/>
                        </a:rPr>
                        <a:t>传输速率（</a:t>
                      </a:r>
                      <a:r>
                        <a:rPr lang="en-US" sz="2600" kern="100">
                          <a:latin typeface="微软雅黑" panose="020B0503020204020204" pitchFamily="34" charset="-122"/>
                          <a:ea typeface="微软雅黑" panose="020B0503020204020204" pitchFamily="34" charset="-122"/>
                          <a:cs typeface="微软雅黑" panose="020B0503020204020204" pitchFamily="34" charset="-122"/>
                        </a:rPr>
                        <a:t>bit/s</a:t>
                      </a:r>
                      <a:r>
                        <a:rPr lang="zh-CN" sz="2600" kern="100">
                          <a:latin typeface="微软雅黑" panose="020B0503020204020204" pitchFamily="34" charset="-122"/>
                          <a:ea typeface="微软雅黑" panose="020B0503020204020204" pitchFamily="34" charset="-122"/>
                          <a:cs typeface="微软雅黑" panose="020B0503020204020204" pitchFamily="34" charset="-122"/>
                        </a:rPr>
                        <a:t>）</a:t>
                      </a:r>
                      <a:endParaRPr lang="zh-CN" sz="26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smtClean="0">
                          <a:latin typeface="微软雅黑" panose="020B0503020204020204" pitchFamily="34" charset="-122"/>
                          <a:ea typeface="微软雅黑" panose="020B0503020204020204" pitchFamily="34" charset="-122"/>
                          <a:cs typeface="微软雅黑" panose="020B0503020204020204" pitchFamily="34" charset="-122"/>
                        </a:rPr>
                        <a:t>18～54M</a:t>
                      </a:r>
                      <a:endParaRPr lang="en-US" sz="2600" kern="100" dirty="0" smtClean="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smtClean="0">
                          <a:latin typeface="微软雅黑" panose="020B0503020204020204" pitchFamily="34" charset="-122"/>
                          <a:ea typeface="微软雅黑" panose="020B0503020204020204" pitchFamily="34" charset="-122"/>
                          <a:cs typeface="微软雅黑" panose="020B0503020204020204" pitchFamily="34" charset="-122"/>
                        </a:rPr>
                        <a:t>18～24M</a:t>
                      </a:r>
                      <a:endParaRPr lang="en-US" sz="2600" kern="100" dirty="0" smtClean="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a:latin typeface="微软雅黑" panose="020B0503020204020204" pitchFamily="34" charset="-122"/>
                          <a:ea typeface="微软雅黑" panose="020B0503020204020204" pitchFamily="34" charset="-122"/>
                          <a:cs typeface="微软雅黑" panose="020B0503020204020204" pitchFamily="34" charset="-122"/>
                        </a:rPr>
                        <a:t>20k</a:t>
                      </a:r>
                      <a:r>
                        <a:rPr lang="zh-CN" sz="2600" kern="100" dirty="0">
                          <a:latin typeface="微软雅黑" panose="020B0503020204020204" pitchFamily="34" charset="-122"/>
                          <a:ea typeface="微软雅黑" panose="020B0503020204020204" pitchFamily="34" charset="-122"/>
                          <a:cs typeface="微软雅黑" panose="020B0503020204020204" pitchFamily="34" charset="-122"/>
                        </a:rPr>
                        <a:t>～</a:t>
                      </a:r>
                      <a:r>
                        <a:rPr lang="en-US" sz="2600" kern="100" dirty="0">
                          <a:latin typeface="微软雅黑" panose="020B0503020204020204" pitchFamily="34" charset="-122"/>
                          <a:ea typeface="微软雅黑" panose="020B0503020204020204" pitchFamily="34" charset="-122"/>
                          <a:cs typeface="微软雅黑" panose="020B0503020204020204" pitchFamily="34" charset="-122"/>
                        </a:rPr>
                        <a:t>250k</a:t>
                      </a:r>
                      <a:endParaRPr lang="zh-CN" sz="2600"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smtClean="0">
                          <a:latin typeface="微软雅黑" panose="020B0503020204020204" pitchFamily="34" charset="-122"/>
                          <a:ea typeface="微软雅黑" panose="020B0503020204020204" pitchFamily="34" charset="-122"/>
                          <a:cs typeface="微软雅黑" panose="020B0503020204020204" pitchFamily="34" charset="-122"/>
                        </a:rPr>
                        <a:t>4M～16M</a:t>
                      </a:r>
                      <a:endParaRPr lang="en-US" sz="2600" kern="100" dirty="0" smtClean="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480">
                <a:tc>
                  <a:txBody>
                    <a:bodyPr/>
                    <a:p>
                      <a:pPr algn="ctr">
                        <a:spcAft>
                          <a:spcPts val="0"/>
                        </a:spcAft>
                      </a:pPr>
                      <a:r>
                        <a:rPr lang="zh-CN" sz="2600" kern="100">
                          <a:latin typeface="微软雅黑" panose="020B0503020204020204" pitchFamily="34" charset="-122"/>
                          <a:ea typeface="微软雅黑" panose="020B0503020204020204" pitchFamily="34" charset="-122"/>
                          <a:cs typeface="微软雅黑" panose="020B0503020204020204" pitchFamily="34" charset="-122"/>
                        </a:rPr>
                        <a:t>传输距离（</a:t>
                      </a:r>
                      <a:r>
                        <a:rPr lang="en-US" sz="2600" kern="100">
                          <a:latin typeface="微软雅黑" panose="020B0503020204020204" pitchFamily="34" charset="-122"/>
                          <a:ea typeface="微软雅黑" panose="020B0503020204020204" pitchFamily="34" charset="-122"/>
                          <a:cs typeface="微软雅黑" panose="020B0503020204020204" pitchFamily="34" charset="-122"/>
                        </a:rPr>
                        <a:t>m</a:t>
                      </a:r>
                      <a:r>
                        <a:rPr lang="zh-CN" sz="2600" kern="100">
                          <a:latin typeface="微软雅黑" panose="020B0503020204020204" pitchFamily="34" charset="-122"/>
                          <a:ea typeface="微软雅黑" panose="020B0503020204020204" pitchFamily="34" charset="-122"/>
                          <a:cs typeface="微软雅黑" panose="020B0503020204020204" pitchFamily="34" charset="-122"/>
                        </a:rPr>
                        <a:t>）</a:t>
                      </a:r>
                      <a:endParaRPr lang="zh-CN" sz="26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Times New Roman" panose="02020603050405020304"/>
                        </a:rPr>
                        <a:t>100</a:t>
                      </a:r>
                      <a:endParaRPr lang="en-US"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Times New Roman" panose="02020603050405020304"/>
                        </a:rPr>
                        <a:t>10</a:t>
                      </a:r>
                      <a:endParaRPr lang="en-US"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a:latin typeface="微软雅黑" panose="020B0503020204020204" pitchFamily="34" charset="-122"/>
                          <a:ea typeface="微软雅黑" panose="020B0503020204020204" pitchFamily="34" charset="-122"/>
                          <a:cs typeface="微软雅黑" panose="020B0503020204020204" pitchFamily="34" charset="-122"/>
                        </a:rPr>
                        <a:t>10</a:t>
                      </a:r>
                      <a:r>
                        <a:rPr lang="zh-CN" sz="2600" kern="100" dirty="0">
                          <a:latin typeface="微软雅黑" panose="020B0503020204020204" pitchFamily="34" charset="-122"/>
                          <a:ea typeface="微软雅黑" panose="020B0503020204020204" pitchFamily="34" charset="-122"/>
                          <a:cs typeface="微软雅黑" panose="020B0503020204020204" pitchFamily="34" charset="-122"/>
                        </a:rPr>
                        <a:t>～</a:t>
                      </a:r>
                      <a:r>
                        <a:rPr lang="en-US" sz="2600" kern="100" dirty="0">
                          <a:latin typeface="微软雅黑" panose="020B0503020204020204" pitchFamily="34" charset="-122"/>
                          <a:ea typeface="微软雅黑" panose="020B0503020204020204" pitchFamily="34" charset="-122"/>
                          <a:cs typeface="微软雅黑" panose="020B0503020204020204" pitchFamily="34" charset="-122"/>
                        </a:rPr>
                        <a:t>75</a:t>
                      </a:r>
                      <a:endParaRPr lang="zh-CN" sz="2600"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600" kern="100">
                          <a:latin typeface="微软雅黑" panose="020B0503020204020204" pitchFamily="34" charset="-122"/>
                          <a:ea typeface="微软雅黑" panose="020B0503020204020204" pitchFamily="34" charset="-122"/>
                          <a:cs typeface="微软雅黑" panose="020B0503020204020204" pitchFamily="34" charset="-122"/>
                        </a:rPr>
                        <a:t>定向</a:t>
                      </a:r>
                      <a:r>
                        <a:rPr lang="en-US" sz="2600" kern="100">
                          <a:latin typeface="微软雅黑" panose="020B0503020204020204" pitchFamily="34" charset="-122"/>
                          <a:ea typeface="微软雅黑" panose="020B0503020204020204" pitchFamily="34" charset="-122"/>
                          <a:cs typeface="微软雅黑" panose="020B0503020204020204" pitchFamily="34" charset="-122"/>
                        </a:rPr>
                        <a:t>1 </a:t>
                      </a:r>
                      <a:endParaRPr lang="zh-CN" sz="26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480">
                <a:tc>
                  <a:txBody>
                    <a:bodyPr/>
                    <a:p>
                      <a:pPr algn="ctr">
                        <a:spcAft>
                          <a:spcPts val="0"/>
                        </a:spcAft>
                      </a:pPr>
                      <a:r>
                        <a:rPr lang="zh-CN" sz="2600" kern="100">
                          <a:latin typeface="微软雅黑" panose="020B0503020204020204" pitchFamily="34" charset="-122"/>
                          <a:ea typeface="微软雅黑" panose="020B0503020204020204" pitchFamily="34" charset="-122"/>
                          <a:cs typeface="Times New Roman" panose="02020603050405020304"/>
                        </a:rPr>
                        <a:t>网络节点（个）</a:t>
                      </a:r>
                      <a:endParaRPr lang="zh-CN"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Times New Roman" panose="02020603050405020304"/>
                        </a:rPr>
                        <a:t>32</a:t>
                      </a:r>
                      <a:endParaRPr lang="en-US"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Times New Roman" panose="02020603050405020304"/>
                        </a:rPr>
                        <a:t>8</a:t>
                      </a:r>
                      <a:endParaRPr lang="en-US"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a:latin typeface="微软雅黑" panose="020B0503020204020204" pitchFamily="34" charset="-122"/>
                          <a:ea typeface="微软雅黑" panose="020B0503020204020204" pitchFamily="34" charset="-122"/>
                          <a:cs typeface="Times New Roman" panose="02020603050405020304"/>
                        </a:rPr>
                        <a:t>255 /65535</a:t>
                      </a:r>
                      <a:endParaRPr lang="en-US" sz="26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Times New Roman" panose="02020603050405020304"/>
                        </a:rPr>
                        <a:t>2</a:t>
                      </a:r>
                      <a:endParaRPr lang="en-US"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1670">
                <a:tc>
                  <a:txBody>
                    <a:bodyPr/>
                    <a:p>
                      <a:pPr algn="ctr">
                        <a:spcAft>
                          <a:spcPts val="0"/>
                        </a:spcAft>
                      </a:pPr>
                      <a:r>
                        <a:rPr lang="zh-CN" sz="2600" kern="100">
                          <a:latin typeface="微软雅黑" panose="020B0503020204020204" pitchFamily="34" charset="-122"/>
                          <a:ea typeface="微软雅黑" panose="020B0503020204020204" pitchFamily="34" charset="-122"/>
                          <a:cs typeface="Times New Roman" panose="02020603050405020304"/>
                        </a:rPr>
                        <a:t>功耗</a:t>
                      </a:r>
                      <a:endParaRPr lang="zh-CN"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600" kern="100" dirty="0">
                          <a:latin typeface="微软雅黑" panose="020B0503020204020204" pitchFamily="34" charset="-122"/>
                          <a:ea typeface="微软雅黑" panose="020B0503020204020204" pitchFamily="34" charset="-122"/>
                          <a:cs typeface="Times New Roman" panose="02020603050405020304"/>
                        </a:rPr>
                        <a:t>高</a:t>
                      </a:r>
                      <a:endParaRPr lang="zh-CN" sz="26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600" kern="100" dirty="0">
                          <a:latin typeface="微软雅黑" panose="020B0503020204020204" pitchFamily="34" charset="-122"/>
                          <a:ea typeface="微软雅黑" panose="020B0503020204020204" pitchFamily="34" charset="-122"/>
                          <a:cs typeface="Times New Roman" panose="02020603050405020304"/>
                        </a:rPr>
                        <a:t>较低</a:t>
                      </a:r>
                      <a:endParaRPr lang="zh-CN" sz="26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600" kern="100" dirty="0">
                          <a:latin typeface="微软雅黑" panose="020B0503020204020204" pitchFamily="34" charset="-122"/>
                          <a:ea typeface="微软雅黑" panose="020B0503020204020204" pitchFamily="34" charset="-122"/>
                          <a:cs typeface="Times New Roman" panose="02020603050405020304"/>
                        </a:rPr>
                        <a:t>最低</a:t>
                      </a:r>
                      <a:endParaRPr lang="zh-CN" sz="26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600" kern="100">
                          <a:latin typeface="微软雅黑" panose="020B0503020204020204" pitchFamily="34" charset="-122"/>
                          <a:ea typeface="微软雅黑" panose="020B0503020204020204" pitchFamily="34" charset="-122"/>
                          <a:cs typeface="Times New Roman" panose="02020603050405020304"/>
                        </a:rPr>
                        <a:t>很低</a:t>
                      </a:r>
                      <a:endParaRPr lang="zh-CN" sz="26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7715">
                <a:tc>
                  <a:txBody>
                    <a:bodyPr/>
                    <a:p>
                      <a:pPr algn="ctr">
                        <a:spcAft>
                          <a:spcPts val="0"/>
                        </a:spcAft>
                      </a:pPr>
                      <a:r>
                        <a:rPr lang="zh-CN" sz="2600" kern="100" dirty="0">
                          <a:latin typeface="微软雅黑" panose="020B0503020204020204" pitchFamily="34" charset="-122"/>
                          <a:ea typeface="微软雅黑" panose="020B0503020204020204" pitchFamily="34" charset="-122"/>
                          <a:cs typeface="Times New Roman" panose="02020603050405020304"/>
                        </a:rPr>
                        <a:t>芯片成本</a:t>
                      </a:r>
                      <a:endParaRPr lang="zh-CN" sz="26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微软雅黑" panose="020B0503020204020204" pitchFamily="34" charset="-122"/>
                        </a:rPr>
                        <a:t>20</a:t>
                      </a:r>
                      <a:r>
                        <a:rPr lang="zh-CN" sz="2600" kern="100">
                          <a:latin typeface="微软雅黑" panose="020B0503020204020204" pitchFamily="34" charset="-122"/>
                          <a:ea typeface="微软雅黑" panose="020B0503020204020204" pitchFamily="34" charset="-122"/>
                          <a:cs typeface="微软雅黑" panose="020B0503020204020204" pitchFamily="34" charset="-122"/>
                        </a:rPr>
                        <a:t>美元</a:t>
                      </a:r>
                      <a:endParaRPr lang="zh-CN" sz="26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a:latin typeface="微软雅黑" panose="020B0503020204020204" pitchFamily="34" charset="-122"/>
                          <a:ea typeface="微软雅黑" panose="020B0503020204020204" pitchFamily="34" charset="-122"/>
                          <a:cs typeface="微软雅黑" panose="020B0503020204020204" pitchFamily="34" charset="-122"/>
                        </a:rPr>
                        <a:t>4</a:t>
                      </a:r>
                      <a:r>
                        <a:rPr lang="zh-CN" sz="2600" kern="100">
                          <a:latin typeface="微软雅黑" panose="020B0503020204020204" pitchFamily="34" charset="-122"/>
                          <a:ea typeface="微软雅黑" panose="020B0503020204020204" pitchFamily="34" charset="-122"/>
                          <a:cs typeface="微软雅黑" panose="020B0503020204020204" pitchFamily="34" charset="-122"/>
                        </a:rPr>
                        <a:t>美元</a:t>
                      </a:r>
                      <a:endParaRPr lang="zh-CN" sz="26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a:latin typeface="微软雅黑" panose="020B0503020204020204" pitchFamily="34" charset="-122"/>
                          <a:ea typeface="微软雅黑" panose="020B0503020204020204" pitchFamily="34" charset="-122"/>
                          <a:cs typeface="微软雅黑" panose="020B0503020204020204" pitchFamily="34" charset="-122"/>
                        </a:rPr>
                        <a:t>2</a:t>
                      </a:r>
                      <a:r>
                        <a:rPr lang="zh-CN" sz="2600" kern="100" dirty="0">
                          <a:latin typeface="微软雅黑" panose="020B0503020204020204" pitchFamily="34" charset="-122"/>
                          <a:ea typeface="微软雅黑" panose="020B0503020204020204" pitchFamily="34" charset="-122"/>
                          <a:cs typeface="微软雅黑" panose="020B0503020204020204" pitchFamily="34" charset="-122"/>
                        </a:rPr>
                        <a:t>美元</a:t>
                      </a:r>
                      <a:endParaRPr lang="zh-CN" sz="2600"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600" kern="100" dirty="0">
                          <a:latin typeface="微软雅黑" panose="020B0503020204020204" pitchFamily="34" charset="-122"/>
                          <a:ea typeface="微软雅黑" panose="020B0503020204020204" pitchFamily="34" charset="-122"/>
                          <a:cs typeface="微软雅黑" panose="020B0503020204020204" pitchFamily="34" charset="-122"/>
                        </a:rPr>
                        <a:t>2</a:t>
                      </a:r>
                      <a:r>
                        <a:rPr lang="zh-CN" sz="2600" kern="100" dirty="0">
                          <a:latin typeface="微软雅黑" panose="020B0503020204020204" pitchFamily="34" charset="-122"/>
                          <a:ea typeface="微软雅黑" panose="020B0503020204020204" pitchFamily="34" charset="-122"/>
                          <a:cs typeface="微软雅黑" panose="020B0503020204020204" pitchFamily="34" charset="-122"/>
                        </a:rPr>
                        <a:t>美元以下</a:t>
                      </a:r>
                      <a:endParaRPr lang="zh-CN" sz="2600"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r>
              <a:rPr lang="zh-CN" altLang="en-US" dirty="0"/>
              <a:t>联盟</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4"/>
          <p:cNvPicPr>
            <a:picLocks noGrp="1" noChangeAspect="1" noChangeArrowheads="1"/>
          </p:cNvPicPr>
          <p:nvPr>
            <p:ph type="body" idx="4294967295"/>
          </p:nvPr>
        </p:nvPicPr>
        <p:blipFill>
          <a:blip r:embed="rId1">
            <a:extLst>
              <a:ext uri="{28A0092B-C50C-407E-A947-70E740481C1C}">
                <a14:useLocalDpi xmlns:a14="http://schemas.microsoft.com/office/drawing/2010/main" val="0"/>
              </a:ext>
            </a:extLst>
          </a:blip>
          <a:srcRect/>
          <a:stretch>
            <a:fillRect/>
          </a:stretch>
        </p:blipFill>
        <p:spPr>
          <a:xfrm>
            <a:off x="2853690" y="3899535"/>
            <a:ext cx="12722860" cy="5248910"/>
          </a:xfrm>
          <a:prstGeom prst="rect">
            <a:avLst/>
          </a:prstGeom>
          <a:noFill/>
        </p:spPr>
      </p:pic>
      <p:sp>
        <p:nvSpPr>
          <p:cNvPr id="4" name="文本框 3"/>
          <p:cNvSpPr txBox="1"/>
          <p:nvPr/>
        </p:nvSpPr>
        <p:spPr>
          <a:xfrm>
            <a:off x="1649095" y="1409065"/>
            <a:ext cx="13618210" cy="2245360"/>
          </a:xfrm>
          <a:prstGeom prst="rect">
            <a:avLst/>
          </a:prstGeom>
          <a:noFill/>
        </p:spPr>
        <p:txBody>
          <a:bodyPr wrap="square" rtlCol="0" anchor="t">
            <a:spAutoFit/>
          </a:bodyPr>
          <a:lstStyle/>
          <a:p>
            <a:pPr algn="l">
              <a:lnSpc>
                <a:spcPct val="125000"/>
              </a:lnSpc>
              <a:buClrTx/>
              <a:buSzTx/>
              <a:buFontTx/>
            </a:pPr>
            <a:r>
              <a:rPr lang="zh-CN" altLang="zh-CN" sz="2800" dirty="0">
                <a:solidFill>
                  <a:schemeClr val="tx1">
                    <a:lumMod val="65000"/>
                    <a:lumOff val="35000"/>
                  </a:schemeClr>
                </a:solidFill>
                <a:latin typeface="+mj-ea"/>
                <a:ea typeface="+mj-ea"/>
                <a:sym typeface="+mn-ea"/>
              </a:rPr>
              <a:t>      国际著名半导体生产商、技术提供者、代工生产商以及最终使用者成立了一个非牟利业界组织 zigbee联盟，目的在于制定一个</a:t>
            </a:r>
            <a:r>
              <a:rPr lang="zh-CN" altLang="zh-CN" sz="2800" dirty="0">
                <a:solidFill>
                  <a:srgbClr val="FF0000"/>
                </a:solidFill>
                <a:latin typeface="+mj-ea"/>
                <a:ea typeface="+mj-ea"/>
                <a:sym typeface="+mn-ea"/>
              </a:rPr>
              <a:t>基于IEEE802.15.4</a:t>
            </a:r>
            <a:r>
              <a:rPr lang="zh-CN" altLang="zh-CN" sz="2800" dirty="0">
                <a:solidFill>
                  <a:schemeClr val="tx1">
                    <a:lumMod val="65000"/>
                    <a:lumOff val="35000"/>
                  </a:schemeClr>
                </a:solidFill>
                <a:latin typeface="+mj-ea"/>
                <a:ea typeface="+mj-ea"/>
                <a:sym typeface="+mn-ea"/>
              </a:rPr>
              <a:t>、可靠、高性价比、低功耗的网络应用技术——zigbee 。生产商可以利用ZigBee这个标准化无线网络平台，设计简单、可靠、便宜又省电的各种无线产品。</a:t>
            </a:r>
            <a:endParaRPr lang="zh-CN" altLang="zh-CN"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9191173" cy="648335"/>
          </a:xfrm>
        </p:spPr>
        <p:txBody>
          <a:bodyPr/>
          <a:lstStyle/>
          <a:p>
            <a:pPr fontAlgn="auto">
              <a:spcAft>
                <a:spcPts val="0"/>
              </a:spcAft>
            </a:pPr>
            <a:r>
              <a:rPr lang="zh-CN" altLang="en-US" dirty="0"/>
              <a:t>个域网与其它无线网络技术对比</a:t>
            </a:r>
            <a:endParaRPr lang="zh-CN" altLang="en-US" dirty="0"/>
          </a:p>
        </p:txBody>
      </p:sp>
      <p:pic>
        <p:nvPicPr>
          <p:cNvPr id="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1531" y="1688703"/>
            <a:ext cx="9580876"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Grp="1" noChangeArrowheads="1"/>
          </p:cNvSpPr>
          <p:nvPr>
            <p:ph type="body" idx="4294967295"/>
          </p:nvPr>
        </p:nvSpPr>
        <p:spPr>
          <a:xfrm>
            <a:off x="10081691" y="7449343"/>
            <a:ext cx="7594667" cy="2088232"/>
          </a:xfrm>
          <a:prstGeom prst="rect">
            <a:avLst/>
          </a:prstGeom>
        </p:spPr>
        <p:txBody>
          <a:bodyPr/>
          <a:lstStyle/>
          <a:p>
            <a:pPr marL="0" indent="0">
              <a:lnSpc>
                <a:spcPct val="150000"/>
              </a:lnSpc>
              <a:buNone/>
            </a:pPr>
            <a:r>
              <a:rPr lang="en-US" altLang="zh-CN" sz="2800" dirty="0">
                <a:solidFill>
                  <a:schemeClr val="tx1">
                    <a:lumMod val="65000"/>
                    <a:lumOff val="35000"/>
                  </a:schemeClr>
                </a:solidFill>
                <a:latin typeface="+mj-ea"/>
                <a:ea typeface="+mj-ea"/>
              </a:rPr>
              <a:t>802.22 </a:t>
            </a:r>
            <a:r>
              <a:rPr lang="zh-CN" altLang="en-US" sz="2800" dirty="0">
                <a:solidFill>
                  <a:schemeClr val="tx1">
                    <a:lumMod val="65000"/>
                    <a:lumOff val="35000"/>
                  </a:schemeClr>
                </a:solidFill>
                <a:latin typeface="+mj-ea"/>
                <a:ea typeface="+mj-ea"/>
              </a:rPr>
              <a:t>利用已有频段，在不影响原有频段的情况下，利用频段空闲进行通信，又被称为无线地域网（</a:t>
            </a:r>
            <a:r>
              <a:rPr lang="en-US" altLang="zh-CN" sz="2800" dirty="0">
                <a:solidFill>
                  <a:schemeClr val="tx1">
                    <a:lumMod val="65000"/>
                    <a:lumOff val="35000"/>
                  </a:schemeClr>
                </a:solidFill>
                <a:latin typeface="+mj-ea"/>
                <a:ea typeface="+mj-ea"/>
              </a:rPr>
              <a:t>Wireless Regional Area Networks</a:t>
            </a:r>
            <a:r>
              <a:rPr lang="zh-CN" altLang="en-US" sz="2800" dirty="0">
                <a:solidFill>
                  <a:schemeClr val="tx1">
                    <a:lumMod val="65000"/>
                    <a:lumOff val="35000"/>
                  </a:schemeClr>
                </a:solidFill>
                <a:latin typeface="+mj-ea"/>
                <a:ea typeface="+mj-ea"/>
              </a:rPr>
              <a:t>）</a:t>
            </a:r>
            <a:endParaRPr lang="en-US" altLang="zh-CN" sz="2800" dirty="0">
              <a:solidFill>
                <a:schemeClr val="tx1">
                  <a:lumMod val="65000"/>
                  <a:lumOff val="35000"/>
                </a:schemeClr>
              </a:solidFill>
              <a:latin typeface="+mj-ea"/>
              <a:ea typeface="+mj-ea"/>
            </a:endParaRPr>
          </a:p>
        </p:txBody>
      </p:sp>
      <p:pic>
        <p:nvPicPr>
          <p:cNvPr id="6" name="Picture 4" descr="04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61" y="2120751"/>
            <a:ext cx="8784788" cy="7234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r>
              <a:rPr lang="zh-CN" altLang="en-US" dirty="0"/>
              <a:t>联盟</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49095" y="1409065"/>
            <a:ext cx="13618210" cy="629920"/>
          </a:xfrm>
          <a:prstGeom prst="rect">
            <a:avLst/>
          </a:prstGeom>
          <a:noFill/>
        </p:spPr>
        <p:txBody>
          <a:bodyPr wrap="square" rtlCol="0" anchor="t">
            <a:spAutoFit/>
          </a:bodyPr>
          <a:lstStyle/>
          <a:p>
            <a:pPr algn="l">
              <a:lnSpc>
                <a:spcPct val="125000"/>
              </a:lnSpc>
              <a:buClrTx/>
              <a:buSzTx/>
              <a:buFontTx/>
            </a:pPr>
            <a:r>
              <a:rPr lang="zh-CN" altLang="zh-CN" sz="2800" dirty="0">
                <a:solidFill>
                  <a:schemeClr val="tx1">
                    <a:lumMod val="65000"/>
                    <a:lumOff val="35000"/>
                  </a:schemeClr>
                </a:solidFill>
                <a:latin typeface="+mj-ea"/>
                <a:ea typeface="+mj-ea"/>
                <a:sym typeface="+mn-ea"/>
              </a:rPr>
              <a:t>     </a:t>
            </a:r>
            <a:r>
              <a:rPr lang="zh-CN" altLang="zh-CN" sz="2800" b="1" dirty="0">
                <a:solidFill>
                  <a:schemeClr val="accent1"/>
                </a:solidFill>
                <a:effectLst>
                  <a:outerShdw blurRad="38100" dist="25400" dir="5400000" algn="ctr" rotWithShape="0">
                    <a:srgbClr val="6E747A">
                      <a:alpha val="43000"/>
                    </a:srgbClr>
                  </a:outerShdw>
                </a:effectLst>
                <a:latin typeface="+mj-ea"/>
                <a:ea typeface="+mj-ea"/>
                <a:sym typeface="+mn-ea"/>
              </a:rPr>
              <a:t> </a:t>
            </a:r>
            <a:r>
              <a:rPr lang="zh-CN" altLang="en-US" sz="2800" b="1" dirty="0">
                <a:solidFill>
                  <a:schemeClr val="accent1"/>
                </a:solidFill>
                <a:effectLst>
                  <a:outerShdw blurRad="38100" dist="25400" dir="5400000" algn="ctr" rotWithShape="0">
                    <a:srgbClr val="6E747A">
                      <a:alpha val="43000"/>
                    </a:srgbClr>
                  </a:outerShdw>
                </a:effectLst>
                <a:sym typeface="+mn-ea"/>
              </a:rPr>
              <a:t>国内外</a:t>
            </a:r>
            <a:r>
              <a:rPr lang="en-US" altLang="zh-CN" sz="2800" b="1" dirty="0">
                <a:solidFill>
                  <a:schemeClr val="accent1"/>
                </a:solidFill>
                <a:effectLst>
                  <a:outerShdw blurRad="38100" dist="25400" dir="5400000" algn="ctr" rotWithShape="0">
                    <a:srgbClr val="6E747A">
                      <a:alpha val="43000"/>
                    </a:srgbClr>
                  </a:outerShdw>
                </a:effectLst>
                <a:sym typeface="+mn-ea"/>
              </a:rPr>
              <a:t>zigbee </a:t>
            </a:r>
            <a:r>
              <a:rPr lang="zh-CN" altLang="en-US" sz="2800" b="1" dirty="0">
                <a:solidFill>
                  <a:schemeClr val="accent1"/>
                </a:solidFill>
                <a:effectLst>
                  <a:outerShdw blurRad="38100" dist="25400" dir="5400000" algn="ctr" rotWithShape="0">
                    <a:srgbClr val="6E747A">
                      <a:alpha val="43000"/>
                    </a:srgbClr>
                  </a:outerShdw>
                </a:effectLst>
                <a:sym typeface="+mn-ea"/>
              </a:rPr>
              <a:t>芯片厂商、代表型号以及协议栈名称</a:t>
            </a:r>
            <a:r>
              <a:rPr lang="zh-CN" altLang="zh-CN" sz="2800" dirty="0">
                <a:solidFill>
                  <a:schemeClr val="tx1">
                    <a:lumMod val="65000"/>
                    <a:lumOff val="35000"/>
                  </a:schemeClr>
                </a:solidFill>
                <a:latin typeface="+mj-ea"/>
                <a:ea typeface="+mj-ea"/>
                <a:sym typeface="+mn-ea"/>
              </a:rPr>
              <a:t>。</a:t>
            </a:r>
            <a:endParaRPr lang="zh-CN" altLang="zh-CN" sz="2800" dirty="0">
              <a:solidFill>
                <a:schemeClr val="tx1">
                  <a:lumMod val="65000"/>
                  <a:lumOff val="35000"/>
                </a:schemeClr>
              </a:solidFill>
              <a:latin typeface="+mj-ea"/>
              <a:ea typeface="+mj-ea"/>
            </a:endParaRPr>
          </a:p>
        </p:txBody>
      </p:sp>
      <p:graphicFrame>
        <p:nvGraphicFramePr>
          <p:cNvPr id="9" name="表格 8"/>
          <p:cNvGraphicFramePr>
            <a:graphicFrameLocks noGrp="1"/>
          </p:cNvGraphicFramePr>
          <p:nvPr>
            <p:custDataLst>
              <p:tags r:id="rId1"/>
            </p:custDataLst>
          </p:nvPr>
        </p:nvGraphicFramePr>
        <p:xfrm>
          <a:off x="4181158" y="2919730"/>
          <a:ext cx="10209530" cy="4684395"/>
        </p:xfrm>
        <a:graphic>
          <a:graphicData uri="http://schemas.openxmlformats.org/drawingml/2006/table">
            <a:tbl>
              <a:tblPr/>
              <a:tblGrid>
                <a:gridCol w="2040890"/>
                <a:gridCol w="2042160"/>
                <a:gridCol w="2040890"/>
                <a:gridCol w="2042795"/>
                <a:gridCol w="2042795"/>
              </a:tblGrid>
              <a:tr h="468630">
                <a:tc>
                  <a:txBody>
                    <a:bodyPr/>
                    <a:p>
                      <a:pPr algn="ctr">
                        <a:spcAft>
                          <a:spcPts val="0"/>
                        </a:spcAft>
                      </a:pPr>
                      <a:r>
                        <a:rPr lang="zh-CN" sz="2400" kern="100" dirty="0">
                          <a:latin typeface="微软雅黑" panose="020B0503020204020204" pitchFamily="34" charset="-122"/>
                          <a:ea typeface="微软雅黑" panose="020B0503020204020204" pitchFamily="34" charset="-122"/>
                          <a:cs typeface="Times New Roman" panose="02020603050405020304"/>
                        </a:rPr>
                        <a:t>公司</a:t>
                      </a:r>
                      <a:endParaRPr lang="zh-CN" sz="24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400" kern="100" dirty="0">
                          <a:latin typeface="微软雅黑" panose="020B0503020204020204" pitchFamily="34" charset="-122"/>
                          <a:ea typeface="微软雅黑" panose="020B0503020204020204" pitchFamily="34" charset="-122"/>
                          <a:cs typeface="Times New Roman" panose="02020603050405020304"/>
                        </a:rPr>
                        <a:t>产品型号</a:t>
                      </a:r>
                      <a:endParaRPr lang="zh-CN" sz="24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400" kern="100">
                          <a:latin typeface="微软雅黑" panose="020B0503020204020204" pitchFamily="34" charset="-122"/>
                          <a:ea typeface="微软雅黑" panose="020B0503020204020204" pitchFamily="34" charset="-122"/>
                          <a:cs typeface="Times New Roman" panose="02020603050405020304"/>
                        </a:rPr>
                        <a:t>类型</a:t>
                      </a:r>
                      <a:endParaRPr lang="zh-CN"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400" kern="100">
                          <a:latin typeface="微软雅黑" panose="020B0503020204020204" pitchFamily="34" charset="-122"/>
                          <a:ea typeface="微软雅黑" panose="020B0503020204020204" pitchFamily="34" charset="-122"/>
                          <a:cs typeface="Times New Roman" panose="02020603050405020304"/>
                        </a:rPr>
                        <a:t>内核</a:t>
                      </a:r>
                      <a:endParaRPr lang="zh-CN"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400" kern="100">
                          <a:latin typeface="微软雅黑" panose="020B0503020204020204" pitchFamily="34" charset="-122"/>
                          <a:ea typeface="微软雅黑" panose="020B0503020204020204" pitchFamily="34" charset="-122"/>
                          <a:cs typeface="Times New Roman" panose="02020603050405020304"/>
                        </a:rPr>
                        <a:t>协议栈</a:t>
                      </a:r>
                      <a:endParaRPr lang="zh-CN"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6625">
                <a:tc>
                  <a:txBody>
                    <a:bodyPr/>
                    <a:p>
                      <a:pPr algn="ctr">
                        <a:spcAft>
                          <a:spcPts val="0"/>
                        </a:spcAft>
                      </a:pPr>
                      <a:r>
                        <a:rPr lang="en-US" sz="2400" kern="100">
                          <a:latin typeface="微软雅黑" panose="020B0503020204020204" pitchFamily="34" charset="-122"/>
                          <a:ea typeface="微软雅黑" panose="020B0503020204020204" pitchFamily="34" charset="-122"/>
                          <a:cs typeface="微软雅黑" panose="020B0503020204020204" pitchFamily="34" charset="-122"/>
                        </a:rPr>
                        <a:t>Slicon Lab</a:t>
                      </a:r>
                      <a:endParaRPr lang="zh-CN" sz="2400" kern="100">
                        <a:latin typeface="微软雅黑" panose="020B0503020204020204" pitchFamily="34" charset="-122"/>
                        <a:ea typeface="微软雅黑" panose="020B0503020204020204" pitchFamily="34" charset="-122"/>
                        <a:cs typeface="微软雅黑" panose="020B0503020204020204" pitchFamily="34" charset="-122"/>
                      </a:endParaRPr>
                    </a:p>
                    <a:p>
                      <a:pPr algn="ctr">
                        <a:spcAft>
                          <a:spcPts val="0"/>
                        </a:spcAft>
                      </a:pPr>
                      <a:r>
                        <a:rPr lang="zh-CN" sz="2400" kern="100">
                          <a:latin typeface="微软雅黑" panose="020B0503020204020204" pitchFamily="34" charset="-122"/>
                          <a:ea typeface="微软雅黑" panose="020B0503020204020204" pitchFamily="34" charset="-122"/>
                          <a:cs typeface="微软雅黑" panose="020B0503020204020204" pitchFamily="34" charset="-122"/>
                        </a:rPr>
                        <a:t>（</a:t>
                      </a:r>
                      <a:r>
                        <a:rPr lang="en-US" sz="2400" kern="100">
                          <a:latin typeface="微软雅黑" panose="020B0503020204020204" pitchFamily="34" charset="-122"/>
                          <a:ea typeface="微软雅黑" panose="020B0503020204020204" pitchFamily="34" charset="-122"/>
                          <a:cs typeface="微软雅黑" panose="020B0503020204020204" pitchFamily="34" charset="-122"/>
                        </a:rPr>
                        <a:t>Ember</a:t>
                      </a:r>
                      <a:r>
                        <a:rPr lang="zh-CN" sz="2400" kern="100">
                          <a:latin typeface="微软雅黑" panose="020B0503020204020204" pitchFamily="34" charset="-122"/>
                          <a:ea typeface="微软雅黑" panose="020B0503020204020204" pitchFamily="34" charset="-122"/>
                          <a:cs typeface="微软雅黑" panose="020B0503020204020204" pitchFamily="34" charset="-122"/>
                        </a:rPr>
                        <a:t>）</a:t>
                      </a:r>
                      <a:endParaRPr lang="zh-CN" sz="24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dirty="0">
                          <a:latin typeface="微软雅黑" panose="020B0503020204020204" pitchFamily="34" charset="-122"/>
                          <a:ea typeface="微软雅黑" panose="020B0503020204020204" pitchFamily="34" charset="-122"/>
                          <a:cs typeface="Times New Roman" panose="02020603050405020304"/>
                        </a:rPr>
                        <a:t>Em35x</a:t>
                      </a:r>
                      <a:endParaRPr lang="en-US" sz="24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dirty="0" err="1">
                          <a:latin typeface="微软雅黑" panose="020B0503020204020204" pitchFamily="34" charset="-122"/>
                          <a:ea typeface="微软雅黑" panose="020B0503020204020204" pitchFamily="34" charset="-122"/>
                          <a:cs typeface="Times New Roman" panose="02020603050405020304"/>
                        </a:rPr>
                        <a:t>SoC</a:t>
                      </a:r>
                      <a:endParaRPr lang="en-US" sz="2400" kern="100" dirty="0" err="1">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m3</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EmberZnet</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5255">
                <a:tc>
                  <a:txBody>
                    <a:bodyPr/>
                    <a:p>
                      <a:pPr algn="ctr">
                        <a:spcAft>
                          <a:spcPts val="0"/>
                        </a:spcAft>
                      </a:pPr>
                      <a:r>
                        <a:rPr lang="en-US" sz="2400" kern="100">
                          <a:latin typeface="微软雅黑" panose="020B0503020204020204" pitchFamily="34" charset="-122"/>
                          <a:ea typeface="微软雅黑" panose="020B0503020204020204" pitchFamily="34" charset="-122"/>
                          <a:cs typeface="微软雅黑" panose="020B0503020204020204" pitchFamily="34" charset="-122"/>
                        </a:rPr>
                        <a:t>TI</a:t>
                      </a:r>
                      <a:endParaRPr lang="zh-CN" sz="2400" kern="100">
                        <a:latin typeface="微软雅黑" panose="020B0503020204020204" pitchFamily="34" charset="-122"/>
                        <a:ea typeface="微软雅黑" panose="020B0503020204020204" pitchFamily="34" charset="-122"/>
                        <a:cs typeface="微软雅黑" panose="020B0503020204020204" pitchFamily="34" charset="-122"/>
                      </a:endParaRPr>
                    </a:p>
                    <a:p>
                      <a:pPr algn="ctr">
                        <a:spcAft>
                          <a:spcPts val="0"/>
                        </a:spcAft>
                      </a:pPr>
                      <a:r>
                        <a:rPr lang="zh-CN" sz="2400" kern="100">
                          <a:latin typeface="微软雅黑" panose="020B0503020204020204" pitchFamily="34" charset="-122"/>
                          <a:ea typeface="微软雅黑" panose="020B0503020204020204" pitchFamily="34" charset="-122"/>
                          <a:cs typeface="微软雅黑" panose="020B0503020204020204" pitchFamily="34" charset="-122"/>
                        </a:rPr>
                        <a:t>（</a:t>
                      </a:r>
                      <a:r>
                        <a:rPr lang="en-US" sz="2400" kern="100">
                          <a:latin typeface="微软雅黑" panose="020B0503020204020204" pitchFamily="34" charset="-122"/>
                          <a:ea typeface="微软雅黑" panose="020B0503020204020204" pitchFamily="34" charset="-122"/>
                          <a:cs typeface="微软雅黑" panose="020B0503020204020204" pitchFamily="34" charset="-122"/>
                        </a:rPr>
                        <a:t>Chipcon</a:t>
                      </a:r>
                      <a:r>
                        <a:rPr lang="zh-CN" sz="2400" kern="100">
                          <a:latin typeface="微软雅黑" panose="020B0503020204020204" pitchFamily="34" charset="-122"/>
                          <a:ea typeface="微软雅黑" panose="020B0503020204020204" pitchFamily="34" charset="-122"/>
                          <a:cs typeface="微软雅黑" panose="020B0503020204020204" pitchFamily="34" charset="-122"/>
                        </a:rPr>
                        <a:t>）</a:t>
                      </a:r>
                      <a:endParaRPr lang="zh-CN" sz="24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CC2430</a:t>
                      </a:r>
                      <a:endParaRPr lang="zh-CN" sz="2400" kern="100">
                        <a:latin typeface="微软雅黑" panose="020B0503020204020204" pitchFamily="34" charset="-122"/>
                        <a:ea typeface="微软雅黑" panose="020B0503020204020204" pitchFamily="34" charset="-122"/>
                        <a:cs typeface="Times New Roman" panose="02020603050405020304"/>
                      </a:endParaRPr>
                    </a:p>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CC2530</a:t>
                      </a:r>
                      <a:endParaRPr lang="zh-CN" sz="2400" kern="100">
                        <a:latin typeface="微软雅黑" panose="020B0503020204020204" pitchFamily="34" charset="-122"/>
                        <a:ea typeface="微软雅黑" panose="020B0503020204020204" pitchFamily="34" charset="-122"/>
                        <a:cs typeface="Times New Roman" panose="02020603050405020304"/>
                      </a:endParaRPr>
                    </a:p>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CC2538</a:t>
                      </a:r>
                      <a:endParaRPr lang="zh-CN"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dirty="0" err="1">
                          <a:latin typeface="微软雅黑" panose="020B0503020204020204" pitchFamily="34" charset="-122"/>
                          <a:ea typeface="微软雅黑" panose="020B0503020204020204" pitchFamily="34" charset="-122"/>
                          <a:cs typeface="Times New Roman" panose="02020603050405020304"/>
                        </a:rPr>
                        <a:t>SoC</a:t>
                      </a:r>
                      <a:endParaRPr lang="en-US" sz="2400" kern="100" dirty="0" err="1">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dirty="0">
                          <a:latin typeface="微软雅黑" panose="020B0503020204020204" pitchFamily="34" charset="-122"/>
                          <a:ea typeface="微软雅黑" panose="020B0503020204020204" pitchFamily="34" charset="-122"/>
                          <a:cs typeface="Times New Roman" panose="02020603050405020304"/>
                        </a:rPr>
                        <a:t>8051</a:t>
                      </a:r>
                      <a:endParaRPr lang="zh-CN" sz="2400" kern="100" dirty="0">
                        <a:latin typeface="微软雅黑" panose="020B0503020204020204" pitchFamily="34" charset="-122"/>
                        <a:ea typeface="微软雅黑" panose="020B0503020204020204" pitchFamily="34" charset="-122"/>
                        <a:cs typeface="Times New Roman" panose="02020603050405020304"/>
                      </a:endParaRPr>
                    </a:p>
                    <a:p>
                      <a:pPr algn="ctr">
                        <a:spcAft>
                          <a:spcPts val="0"/>
                        </a:spcAft>
                      </a:pPr>
                      <a:r>
                        <a:rPr lang="en-US" sz="2400" kern="100" dirty="0">
                          <a:latin typeface="微软雅黑" panose="020B0503020204020204" pitchFamily="34" charset="-122"/>
                          <a:ea typeface="微软雅黑" panose="020B0503020204020204" pitchFamily="34" charset="-122"/>
                          <a:cs typeface="Times New Roman" panose="02020603050405020304"/>
                        </a:rPr>
                        <a:t>CC2420</a:t>
                      </a:r>
                      <a:endParaRPr lang="zh-CN" sz="2400" kern="100" dirty="0">
                        <a:latin typeface="微软雅黑" panose="020B0503020204020204" pitchFamily="34" charset="-122"/>
                        <a:ea typeface="微软雅黑" panose="020B0503020204020204" pitchFamily="34" charset="-122"/>
                        <a:cs typeface="Times New Roman" panose="02020603050405020304"/>
                      </a:endParaRPr>
                    </a:p>
                    <a:p>
                      <a:pPr algn="ctr">
                        <a:spcAft>
                          <a:spcPts val="0"/>
                        </a:spcAft>
                      </a:pPr>
                      <a:r>
                        <a:rPr lang="en-US" sz="2400" kern="100" dirty="0">
                          <a:latin typeface="微软雅黑" panose="020B0503020204020204" pitchFamily="34" charset="-122"/>
                          <a:ea typeface="微软雅黑" panose="020B0503020204020204" pitchFamily="34" charset="-122"/>
                          <a:cs typeface="Times New Roman" panose="02020603050405020304"/>
                        </a:rPr>
                        <a:t>CC2520</a:t>
                      </a:r>
                      <a:endParaRPr lang="zh-CN" sz="24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Z-Stack</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630">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Atmel</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ATmega256</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SoC</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dirty="0">
                          <a:latin typeface="微软雅黑" panose="020B0503020204020204" pitchFamily="34" charset="-122"/>
                          <a:ea typeface="微软雅黑" panose="020B0503020204020204" pitchFamily="34" charset="-122"/>
                          <a:cs typeface="Times New Roman" panose="02020603050405020304"/>
                        </a:rPr>
                        <a:t>AVR8</a:t>
                      </a:r>
                      <a:endParaRPr lang="en-US" sz="24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BitCloud</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630">
                <a:tc>
                  <a:txBody>
                    <a:bodyPr/>
                    <a:p>
                      <a:pPr algn="ctr">
                        <a:spcAft>
                          <a:spcPts val="0"/>
                        </a:spcAft>
                      </a:pPr>
                      <a:r>
                        <a:rPr lang="en-US" sz="2400" kern="100">
                          <a:latin typeface="微软雅黑" panose="020B0503020204020204" pitchFamily="34" charset="-122"/>
                          <a:ea typeface="微软雅黑" panose="020B0503020204020204" pitchFamily="34" charset="-122"/>
                          <a:cs typeface="微软雅黑" panose="020B0503020204020204" pitchFamily="34" charset="-122"/>
                        </a:rPr>
                        <a:t>Jennic</a:t>
                      </a:r>
                      <a:r>
                        <a:rPr lang="zh-CN" sz="2400" kern="100">
                          <a:latin typeface="微软雅黑" panose="020B0503020204020204" pitchFamily="34" charset="-122"/>
                          <a:ea typeface="微软雅黑" panose="020B0503020204020204" pitchFamily="34" charset="-122"/>
                          <a:cs typeface="微软雅黑" panose="020B0503020204020204" pitchFamily="34" charset="-122"/>
                        </a:rPr>
                        <a:t>（</a:t>
                      </a:r>
                      <a:r>
                        <a:rPr lang="en-US" sz="2400" kern="100">
                          <a:latin typeface="微软雅黑" panose="020B0503020204020204" pitchFamily="34" charset="-122"/>
                          <a:ea typeface="微软雅黑" panose="020B0503020204020204" pitchFamily="34" charset="-122"/>
                          <a:cs typeface="微软雅黑" panose="020B0503020204020204" pitchFamily="34" charset="-122"/>
                        </a:rPr>
                        <a:t>NXP</a:t>
                      </a:r>
                      <a:r>
                        <a:rPr lang="zh-CN" sz="2400" kern="100">
                          <a:latin typeface="微软雅黑" panose="020B0503020204020204" pitchFamily="34" charset="-122"/>
                          <a:ea typeface="微软雅黑" panose="020B0503020204020204" pitchFamily="34" charset="-122"/>
                          <a:cs typeface="微软雅黑" panose="020B0503020204020204" pitchFamily="34" charset="-122"/>
                        </a:rPr>
                        <a:t>）</a:t>
                      </a:r>
                      <a:endParaRPr lang="zh-CN" sz="2400" kern="10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JN5184</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SoC</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dirty="0">
                          <a:latin typeface="微软雅黑" panose="020B0503020204020204" pitchFamily="34" charset="-122"/>
                          <a:ea typeface="微软雅黑" panose="020B0503020204020204" pitchFamily="34" charset="-122"/>
                          <a:cs typeface="Times New Roman" panose="02020603050405020304"/>
                        </a:rPr>
                        <a:t>32bit</a:t>
                      </a:r>
                      <a:endParaRPr lang="en-US" sz="24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Stack</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6625">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Freescale</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MC13224V</a:t>
                      </a:r>
                      <a:endParaRPr lang="zh-CN" sz="2400" kern="100">
                        <a:latin typeface="微软雅黑" panose="020B0503020204020204" pitchFamily="34" charset="-122"/>
                        <a:ea typeface="微软雅黑" panose="020B0503020204020204" pitchFamily="34" charset="-122"/>
                        <a:cs typeface="Times New Roman" panose="02020603050405020304"/>
                      </a:endParaRPr>
                    </a:p>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KV20</a:t>
                      </a:r>
                      <a:endParaRPr lang="zh-CN"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SoC</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a:latin typeface="微软雅黑" panose="020B0503020204020204" pitchFamily="34" charset="-122"/>
                          <a:ea typeface="微软雅黑" panose="020B0503020204020204" pitchFamily="34" charset="-122"/>
                          <a:cs typeface="Times New Roman" panose="02020603050405020304"/>
                        </a:rPr>
                        <a:t>ARM7</a:t>
                      </a:r>
                      <a:endParaRPr lang="en-US" sz="24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400" kern="100" dirty="0" err="1">
                          <a:latin typeface="微软雅黑" panose="020B0503020204020204" pitchFamily="34" charset="-122"/>
                          <a:ea typeface="微软雅黑" panose="020B0503020204020204" pitchFamily="34" charset="-122"/>
                          <a:cs typeface="Times New Roman" panose="02020603050405020304"/>
                        </a:rPr>
                        <a:t>BeeStack</a:t>
                      </a:r>
                      <a:endParaRPr lang="en-US" sz="2400" kern="100" dirty="0" err="1">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网络的组成与拓扑结构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017270" y="1588135"/>
            <a:ext cx="5976620" cy="1008380"/>
          </a:xfrm>
          <a:prstGeom prst="rect">
            <a:avLst/>
          </a:prstGeom>
        </p:spPr>
        <p:txBody>
          <a:bodyPr/>
          <a:lstStyle/>
          <a:p>
            <a:pPr algn="l" eaLnBrk="1" hangingPunct="1">
              <a:lnSpc>
                <a:spcPct val="150000"/>
              </a:lnSpc>
            </a:pPr>
            <a:r>
              <a:rPr lang="zh-CN" altLang="en-US" sz="3200" b="1" dirty="0">
                <a:solidFill>
                  <a:schemeClr val="tx1">
                    <a:lumMod val="75000"/>
                    <a:lumOff val="25000"/>
                  </a:schemeClr>
                </a:solidFill>
                <a:latin typeface="+mj-ea"/>
                <a:ea typeface="+mj-ea"/>
                <a:sym typeface="+mn-ea"/>
              </a:rPr>
              <a:t>Zigbee无线传感器的组</a:t>
            </a:r>
            <a:r>
              <a:rPr lang="zh-CN" altLang="en-US" sz="3200" b="1" dirty="0">
                <a:solidFill>
                  <a:schemeClr val="tx1">
                    <a:lumMod val="75000"/>
                    <a:lumOff val="25000"/>
                  </a:schemeClr>
                </a:solidFill>
                <a:latin typeface="+mj-ea"/>
                <a:ea typeface="+mj-ea"/>
              </a:rPr>
              <a:t>成</a:t>
            </a:r>
            <a:endParaRPr lang="zh-CN" altLang="en-US" sz="3200" b="1" dirty="0">
              <a:solidFill>
                <a:schemeClr val="tx1">
                  <a:lumMod val="75000"/>
                  <a:lumOff val="25000"/>
                </a:schemeClr>
              </a:solidFill>
              <a:latin typeface="+mj-ea"/>
              <a:ea typeface="+mj-ea"/>
            </a:endParaRPr>
          </a:p>
          <a:p>
            <a:pPr lvl="1" eaLnBrk="1" hangingPunct="1">
              <a:lnSpc>
                <a:spcPct val="150000"/>
              </a:lnSpc>
            </a:pPr>
            <a:endParaRPr lang="en-US" altLang="zh-CN" sz="2800" dirty="0">
              <a:solidFill>
                <a:schemeClr val="tx1">
                  <a:lumMod val="65000"/>
                  <a:lumOff val="35000"/>
                </a:schemeClr>
              </a:solidFill>
              <a:latin typeface="+mj-ea"/>
              <a:ea typeface="+mj-ea"/>
            </a:endParaRPr>
          </a:p>
        </p:txBody>
      </p:sp>
      <p:pic>
        <p:nvPicPr>
          <p:cNvPr id="11268" name="Picture 2"/>
          <p:cNvPicPr>
            <a:picLocks noChangeAspect="1"/>
          </p:cNvPicPr>
          <p:nvPr/>
        </p:nvPicPr>
        <p:blipFill>
          <a:blip r:embed="rId1"/>
          <a:stretch>
            <a:fillRect/>
          </a:stretch>
        </p:blipFill>
        <p:spPr>
          <a:xfrm>
            <a:off x="7458710" y="1289685"/>
            <a:ext cx="10832465" cy="4246245"/>
          </a:xfrm>
          <a:prstGeom prst="rect">
            <a:avLst/>
          </a:prstGeom>
          <a:noFill/>
          <a:ln w="9525">
            <a:noFill/>
          </a:ln>
        </p:spPr>
      </p:pic>
      <p:pic>
        <p:nvPicPr>
          <p:cNvPr id="10244" name="Picture 2"/>
          <p:cNvPicPr>
            <a:picLocks noChangeAspect="1"/>
          </p:cNvPicPr>
          <p:nvPr/>
        </p:nvPicPr>
        <p:blipFill>
          <a:blip r:embed="rId2"/>
          <a:stretch>
            <a:fillRect/>
          </a:stretch>
        </p:blipFill>
        <p:spPr>
          <a:xfrm>
            <a:off x="458470" y="5536565"/>
            <a:ext cx="10498455" cy="4627245"/>
          </a:xfrm>
          <a:prstGeom prst="rect">
            <a:avLst/>
          </a:prstGeom>
          <a:noFill/>
          <a:ln w="9525">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网络的组成与拓扑结构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017270" y="1588135"/>
            <a:ext cx="7498715" cy="1008380"/>
          </a:xfrm>
          <a:prstGeom prst="rect">
            <a:avLst/>
          </a:prstGeom>
        </p:spPr>
        <p:txBody>
          <a:bodyPr/>
          <a:lstStyle/>
          <a:p>
            <a:pPr algn="l" eaLnBrk="1" hangingPunct="1">
              <a:lnSpc>
                <a:spcPct val="150000"/>
              </a:lnSpc>
            </a:pPr>
            <a:r>
              <a:rPr lang="zh-CN" altLang="en-US" sz="3200" b="1" dirty="0">
                <a:solidFill>
                  <a:schemeClr val="tx1">
                    <a:lumMod val="75000"/>
                    <a:lumOff val="25000"/>
                  </a:schemeClr>
                </a:solidFill>
                <a:latin typeface="+mj-ea"/>
                <a:ea typeface="+mj-ea"/>
                <a:sym typeface="+mn-ea"/>
              </a:rPr>
              <a:t>Zigbee无线传感器网络系统结构</a:t>
            </a:r>
            <a:endParaRPr lang="zh-CN" altLang="en-US" sz="3200" b="1" dirty="0">
              <a:solidFill>
                <a:schemeClr val="tx1">
                  <a:lumMod val="75000"/>
                  <a:lumOff val="25000"/>
                </a:schemeClr>
              </a:solidFill>
              <a:latin typeface="+mj-ea"/>
              <a:ea typeface="+mj-ea"/>
            </a:endParaRPr>
          </a:p>
          <a:p>
            <a:pPr lvl="1" eaLnBrk="1" hangingPunct="1">
              <a:lnSpc>
                <a:spcPct val="150000"/>
              </a:lnSpc>
            </a:pPr>
            <a:endParaRPr lang="en-US" altLang="zh-CN" sz="2800" dirty="0">
              <a:solidFill>
                <a:schemeClr val="tx1">
                  <a:lumMod val="65000"/>
                  <a:lumOff val="35000"/>
                </a:schemeClr>
              </a:solidFill>
              <a:latin typeface="+mj-ea"/>
              <a:ea typeface="+mj-ea"/>
            </a:endParaRPr>
          </a:p>
        </p:txBody>
      </p:sp>
      <p:pic>
        <p:nvPicPr>
          <p:cNvPr id="12292" name="Picture 6"/>
          <p:cNvPicPr>
            <a:picLocks noChangeAspect="1"/>
          </p:cNvPicPr>
          <p:nvPr/>
        </p:nvPicPr>
        <p:blipFill>
          <a:blip r:embed="rId1"/>
          <a:stretch>
            <a:fillRect/>
          </a:stretch>
        </p:blipFill>
        <p:spPr>
          <a:xfrm>
            <a:off x="4392930" y="3330575"/>
            <a:ext cx="9014460" cy="5126990"/>
          </a:xfrm>
          <a:prstGeom prst="rect">
            <a:avLst/>
          </a:prstGeom>
          <a:noFill/>
          <a:ln w="9525">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网络的组成与拓扑结构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224707" y="1760711"/>
            <a:ext cx="5976663" cy="7272808"/>
          </a:xfrm>
          <a:prstGeom prst="rect">
            <a:avLst/>
          </a:prstGeom>
        </p:spPr>
        <p:txBody>
          <a:bodyPr/>
          <a:lstStyle/>
          <a:p>
            <a:pPr eaLnBrk="1" hangingPunct="1">
              <a:lnSpc>
                <a:spcPct val="150000"/>
              </a:lnSpc>
            </a:pPr>
            <a:r>
              <a:rPr lang="en-US" altLang="zh-CN" sz="3200" b="1" dirty="0">
                <a:solidFill>
                  <a:schemeClr val="tx1">
                    <a:lumMod val="75000"/>
                    <a:lumOff val="25000"/>
                  </a:schemeClr>
                </a:solidFill>
                <a:latin typeface="+mj-ea"/>
                <a:ea typeface="+mj-ea"/>
              </a:rPr>
              <a:t>ZigBee</a:t>
            </a:r>
            <a:r>
              <a:rPr lang="zh-CN" altLang="en-US" sz="3200" b="1" dirty="0">
                <a:solidFill>
                  <a:schemeClr val="tx1">
                    <a:lumMod val="75000"/>
                    <a:lumOff val="25000"/>
                  </a:schemeClr>
                </a:solidFill>
                <a:latin typeface="+mj-ea"/>
                <a:ea typeface="+mj-ea"/>
              </a:rPr>
              <a:t>网络组成</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网络协调器也就是网络的中心节点</a:t>
            </a:r>
            <a:endParaRPr lang="en-US" altLang="zh-CN"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rPr>
              <a:t>全功能设备（</a:t>
            </a:r>
            <a:r>
              <a:rPr lang="en-US" altLang="zh-CN" sz="2800" dirty="0">
                <a:solidFill>
                  <a:schemeClr val="tx1">
                    <a:lumMod val="65000"/>
                    <a:lumOff val="35000"/>
                  </a:schemeClr>
                </a:solidFill>
                <a:latin typeface="+mj-ea"/>
              </a:rPr>
              <a:t>FFD</a:t>
            </a:r>
            <a:r>
              <a:rPr lang="zh-CN" altLang="en-US" sz="2800" dirty="0">
                <a:solidFill>
                  <a:schemeClr val="tx1">
                    <a:lumMod val="65000"/>
                    <a:lumOff val="35000"/>
                  </a:schemeClr>
                </a:solidFill>
                <a:latin typeface="+mj-ea"/>
              </a:rPr>
              <a:t>，</a:t>
            </a:r>
            <a:r>
              <a:rPr lang="en-US" altLang="zh-CN" sz="2800" dirty="0">
                <a:solidFill>
                  <a:schemeClr val="tx1">
                    <a:lumMod val="65000"/>
                    <a:lumOff val="35000"/>
                  </a:schemeClr>
                </a:solidFill>
                <a:latin typeface="+mj-ea"/>
              </a:rPr>
              <a:t> Full Function Device</a:t>
            </a:r>
            <a:r>
              <a:rPr lang="zh-CN" altLang="en-US" sz="2800" dirty="0">
                <a:solidFill>
                  <a:schemeClr val="tx1">
                    <a:lumMod val="65000"/>
                    <a:lumOff val="35000"/>
                  </a:schemeClr>
                </a:solidFill>
                <a:latin typeface="+mj-ea"/>
              </a:rPr>
              <a:t>）也就是网络中的路由或中继</a:t>
            </a:r>
            <a:endParaRPr lang="zh-CN" altLang="en-US" sz="2800" dirty="0">
              <a:solidFill>
                <a:schemeClr val="tx1">
                  <a:lumMod val="65000"/>
                  <a:lumOff val="35000"/>
                </a:schemeClr>
              </a:solidFill>
              <a:latin typeface="+mj-ea"/>
              <a:ea typeface="+mj-ea"/>
            </a:endParaRPr>
          </a:p>
          <a:p>
            <a:pPr lvl="1">
              <a:lnSpc>
                <a:spcPct val="150000"/>
              </a:lnSpc>
            </a:pPr>
            <a:r>
              <a:rPr lang="zh-CN" altLang="en-US" sz="2800" dirty="0">
                <a:solidFill>
                  <a:schemeClr val="tx1">
                    <a:lumMod val="65000"/>
                    <a:lumOff val="35000"/>
                  </a:schemeClr>
                </a:solidFill>
                <a:latin typeface="+mj-ea"/>
                <a:ea typeface="+mj-ea"/>
              </a:rPr>
              <a:t>精简功能设备（</a:t>
            </a:r>
            <a:r>
              <a:rPr lang="en-US" altLang="zh-CN" sz="2800" dirty="0">
                <a:solidFill>
                  <a:schemeClr val="tx1">
                    <a:lumMod val="65000"/>
                    <a:lumOff val="35000"/>
                  </a:schemeClr>
                </a:solidFill>
                <a:latin typeface="+mj-ea"/>
                <a:ea typeface="+mj-ea"/>
              </a:rPr>
              <a:t>RFD</a:t>
            </a:r>
            <a:r>
              <a:rPr lang="zh-CN" altLang="en-US" sz="2800" dirty="0">
                <a:solidFill>
                  <a:schemeClr val="tx1">
                    <a:lumMod val="65000"/>
                    <a:lumOff val="35000"/>
                  </a:schemeClr>
                </a:solidFill>
                <a:latin typeface="+mj-ea"/>
                <a:ea typeface="+mj-ea"/>
              </a:rPr>
              <a:t>，</a:t>
            </a:r>
            <a:r>
              <a:rPr lang="en-US" altLang="zh-CN" sz="2800" dirty="0">
                <a:solidFill>
                  <a:schemeClr val="tx1">
                    <a:lumMod val="65000"/>
                    <a:lumOff val="35000"/>
                  </a:schemeClr>
                </a:solidFill>
                <a:latin typeface="+mj-ea"/>
                <a:ea typeface="+mj-ea"/>
              </a:rPr>
              <a:t>Refined Function Device</a:t>
            </a:r>
            <a:r>
              <a:rPr lang="zh-CN" altLang="en-US" sz="2800" dirty="0">
                <a:solidFill>
                  <a:schemeClr val="tx1">
                    <a:lumMod val="65000"/>
                    <a:lumOff val="35000"/>
                  </a:schemeClr>
                </a:solidFill>
                <a:latin typeface="+mj-ea"/>
                <a:ea typeface="+mj-ea"/>
              </a:rPr>
              <a:t>）也就是网络中的终端节点</a:t>
            </a:r>
            <a:endParaRPr lang="en-US" altLang="zh-CN" sz="2800" dirty="0">
              <a:solidFill>
                <a:schemeClr val="tx1">
                  <a:lumMod val="65000"/>
                  <a:lumOff val="3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05427" y="1851446"/>
            <a:ext cx="10161214" cy="676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pPr algn="l"/>
            <a:r>
              <a:rPr lang="en-US" altLang="zh-CN" dirty="0"/>
              <a:t>ZigBee</a:t>
            </a:r>
            <a:r>
              <a:rPr lang="en-US" altLang="zh-CN" dirty="0">
                <a:sym typeface="+mn-ea"/>
              </a:rPr>
              <a:t>网状（Mesh）网络</a:t>
            </a:r>
            <a:endParaRPr lang="en-US" altLang="zh-CN" dirty="0"/>
          </a:p>
        </p:txBody>
      </p:sp>
      <p:sp>
        <p:nvSpPr>
          <p:cNvPr id="3" name="Rectangle 3"/>
          <p:cNvSpPr>
            <a:spLocks noGrp="1" noChangeArrowheads="1"/>
          </p:cNvSpPr>
          <p:nvPr>
            <p:ph type="body" idx="4294967295"/>
          </p:nvPr>
        </p:nvSpPr>
        <p:spPr>
          <a:xfrm>
            <a:off x="458470" y="1703070"/>
            <a:ext cx="8319135" cy="7272655"/>
          </a:xfrm>
          <a:prstGeom prst="rect">
            <a:avLst/>
          </a:prstGeom>
        </p:spPr>
        <p:txBody>
          <a:bodyPr/>
          <a:lstStyle/>
          <a:p>
            <a:pPr lvl="1" algn="l" latinLnBrk="0">
              <a:lnSpc>
                <a:spcPct val="150000"/>
              </a:lnSpc>
              <a:buChar char=""/>
            </a:pPr>
            <a:r>
              <a:rPr lang="zh-CN" altLang="en-US" sz="2800" dirty="0">
                <a:solidFill>
                  <a:schemeClr val="tx1">
                    <a:lumMod val="65000"/>
                    <a:lumOff val="35000"/>
                  </a:schemeClr>
                </a:solidFill>
                <a:latin typeface="+mj-ea"/>
                <a:ea typeface="+mj-ea"/>
                <a:sym typeface="+mn-ea"/>
              </a:rPr>
              <a:t>Mesh是一种特殊的、按接力方式传输的点对点的网络结构，其路由可自动建立和维护。</a:t>
            </a:r>
            <a:endParaRPr lang="zh-CN" altLang="en-US" sz="2800" dirty="0">
              <a:solidFill>
                <a:schemeClr val="tx1">
                  <a:lumMod val="65000"/>
                  <a:lumOff val="35000"/>
                </a:schemeClr>
              </a:solidFill>
              <a:latin typeface="+mj-ea"/>
              <a:ea typeface="+mj-ea"/>
            </a:endParaRPr>
          </a:p>
          <a:p>
            <a:pPr lvl="1" algn="l" latinLnBrk="0">
              <a:lnSpc>
                <a:spcPct val="150000"/>
              </a:lnSpc>
              <a:buChar char=""/>
            </a:pPr>
            <a:r>
              <a:rPr lang="zh-CN" altLang="en-US" sz="2800" dirty="0">
                <a:solidFill>
                  <a:schemeClr val="tx1">
                    <a:lumMod val="65000"/>
                    <a:lumOff val="35000"/>
                  </a:schemeClr>
                </a:solidFill>
                <a:latin typeface="+mj-ea"/>
                <a:ea typeface="+mj-ea"/>
                <a:sym typeface="+mn-ea"/>
              </a:rPr>
              <a:t>通过ZigBee Mesh结构图可以得知，一个ZigBee网络只有一个网络协调器，但可以有若干个路由器。</a:t>
            </a:r>
            <a:endParaRPr lang="zh-CN" altLang="en-US" sz="2800" dirty="0">
              <a:solidFill>
                <a:schemeClr val="tx1">
                  <a:lumMod val="65000"/>
                  <a:lumOff val="35000"/>
                </a:schemeClr>
              </a:solidFill>
              <a:latin typeface="+mj-ea"/>
              <a:ea typeface="+mj-ea"/>
            </a:endParaRPr>
          </a:p>
          <a:p>
            <a:pPr lvl="1" algn="l" latinLnBrk="0">
              <a:lnSpc>
                <a:spcPct val="150000"/>
              </a:lnSpc>
              <a:buChar char=""/>
            </a:pPr>
            <a:r>
              <a:rPr lang="zh-CN" altLang="en-US" sz="2800" dirty="0">
                <a:solidFill>
                  <a:srgbClr val="FF0000"/>
                </a:solidFill>
                <a:latin typeface="+mj-ea"/>
                <a:ea typeface="+mj-ea"/>
                <a:sym typeface="+mn-ea"/>
              </a:rPr>
              <a:t>协调器</a:t>
            </a:r>
            <a:r>
              <a:rPr lang="zh-CN" altLang="en-US" sz="2800" dirty="0">
                <a:solidFill>
                  <a:schemeClr val="tx1">
                    <a:lumMod val="65000"/>
                    <a:lumOff val="35000"/>
                  </a:schemeClr>
                </a:solidFill>
                <a:latin typeface="+mj-ea"/>
                <a:ea typeface="+mj-ea"/>
                <a:sym typeface="+mn-ea"/>
              </a:rPr>
              <a:t>负责整个网络的建网，同时它也可作为与其它类型网络的通讯节点（网关）。</a:t>
            </a:r>
            <a:endParaRPr lang="zh-CN" altLang="en-US" sz="2800" dirty="0">
              <a:solidFill>
                <a:schemeClr val="tx1">
                  <a:lumMod val="65000"/>
                  <a:lumOff val="35000"/>
                </a:schemeClr>
              </a:solidFill>
              <a:latin typeface="+mj-ea"/>
              <a:ea typeface="+mj-ea"/>
            </a:endParaRPr>
          </a:p>
          <a:p>
            <a:pPr lvl="1" algn="l" latinLnBrk="0">
              <a:lnSpc>
                <a:spcPct val="150000"/>
              </a:lnSpc>
              <a:buChar char=""/>
            </a:pPr>
            <a:r>
              <a:rPr lang="zh-CN" altLang="en-US" sz="2800" dirty="0">
                <a:solidFill>
                  <a:schemeClr val="tx1">
                    <a:lumMod val="65000"/>
                    <a:lumOff val="35000"/>
                  </a:schemeClr>
                </a:solidFill>
                <a:latin typeface="+mj-ea"/>
                <a:ea typeface="+mj-ea"/>
                <a:sym typeface="+mn-ea"/>
              </a:rPr>
              <a:t>构成协调器和</a:t>
            </a:r>
            <a:r>
              <a:rPr lang="zh-CN" altLang="en-US" sz="2800" dirty="0">
                <a:solidFill>
                  <a:srgbClr val="FF0000"/>
                </a:solidFill>
                <a:latin typeface="+mj-ea"/>
                <a:ea typeface="+mj-ea"/>
                <a:sym typeface="+mn-ea"/>
              </a:rPr>
              <a:t>路由器</a:t>
            </a:r>
            <a:r>
              <a:rPr lang="zh-CN" altLang="en-US" sz="2800" dirty="0">
                <a:solidFill>
                  <a:schemeClr val="tx1">
                    <a:lumMod val="65000"/>
                    <a:lumOff val="35000"/>
                  </a:schemeClr>
                </a:solidFill>
                <a:latin typeface="+mj-ea"/>
                <a:ea typeface="+mj-ea"/>
                <a:sym typeface="+mn-ea"/>
              </a:rPr>
              <a:t>的器件必须是全功能器件（FFD），而构成</a:t>
            </a:r>
            <a:r>
              <a:rPr lang="zh-CN" altLang="en-US" sz="2800" dirty="0">
                <a:solidFill>
                  <a:srgbClr val="FF0000"/>
                </a:solidFill>
                <a:latin typeface="+mj-ea"/>
                <a:ea typeface="+mj-ea"/>
                <a:sym typeface="+mn-ea"/>
              </a:rPr>
              <a:t>终端设备</a:t>
            </a:r>
            <a:r>
              <a:rPr lang="zh-CN" altLang="en-US" sz="2800" dirty="0">
                <a:solidFill>
                  <a:schemeClr val="tx1">
                    <a:lumMod val="65000"/>
                    <a:lumOff val="35000"/>
                  </a:schemeClr>
                </a:solidFill>
                <a:latin typeface="+mj-ea"/>
                <a:ea typeface="+mj-ea"/>
                <a:sym typeface="+mn-ea"/>
              </a:rPr>
              <a:t>的器件可以是全功能器件，也可是简约功能器件（RFD)</a:t>
            </a:r>
            <a:endParaRPr lang="zh-CN" altLang="en-US" sz="2800" dirty="0">
              <a:solidFill>
                <a:schemeClr val="tx1">
                  <a:lumMod val="65000"/>
                  <a:lumOff val="35000"/>
                </a:schemeClr>
              </a:solidFill>
              <a:latin typeface="+mj-ea"/>
              <a:ea typeface="+mj-ea"/>
            </a:endParaRPr>
          </a:p>
          <a:p>
            <a:pPr lvl="1" eaLnBrk="1" hangingPunct="1">
              <a:lnSpc>
                <a:spcPct val="150000"/>
              </a:lnSpc>
            </a:pPr>
            <a:endParaRPr lang="en-US" altLang="zh-CN" sz="2800" dirty="0">
              <a:solidFill>
                <a:schemeClr val="tx1">
                  <a:lumMod val="65000"/>
                  <a:lumOff val="35000"/>
                </a:schemeClr>
              </a:solidFill>
              <a:latin typeface="+mj-ea"/>
              <a:ea typeface="+mj-ea"/>
            </a:endParaRPr>
          </a:p>
        </p:txBody>
      </p:sp>
      <p:pic>
        <p:nvPicPr>
          <p:cNvPr id="471044" name="图片 471043"/>
          <p:cNvPicPr>
            <a:picLocks noChangeAspect="1"/>
          </p:cNvPicPr>
          <p:nvPr/>
        </p:nvPicPr>
        <p:blipFill>
          <a:blip r:embed="rId1"/>
          <a:stretch>
            <a:fillRect/>
          </a:stretch>
        </p:blipFill>
        <p:spPr>
          <a:xfrm>
            <a:off x="9472930" y="1945005"/>
            <a:ext cx="8578215" cy="6788785"/>
          </a:xfrm>
          <a:prstGeom prst="rect">
            <a:avLst/>
          </a:prstGeom>
          <a:noFill/>
          <a:ln w="9525">
            <a:noFill/>
          </a:ln>
        </p:spPr>
      </p:pic>
      <p:sp>
        <p:nvSpPr>
          <p:cNvPr id="471045" name="矩形 471044"/>
          <p:cNvSpPr/>
          <p:nvPr/>
        </p:nvSpPr>
        <p:spPr>
          <a:xfrm>
            <a:off x="4980305" y="8609330"/>
            <a:ext cx="10779760" cy="1383665"/>
          </a:xfrm>
          <a:prstGeom prst="rect">
            <a:avLst/>
          </a:prstGeom>
          <a:noFill/>
          <a:ln w="9525">
            <a:noFill/>
          </a:ln>
        </p:spPr>
        <p:txBody>
          <a:bodyPr wrap="square">
            <a:spAutoFit/>
          </a:bodyPr>
          <a:lstStyle/>
          <a:p>
            <a:pPr algn="l" latinLnBrk="0"/>
            <a:r>
              <a:rPr lang="en-US" altLang="zh-CN" sz="2800" b="1">
                <a:solidFill>
                  <a:srgbClr val="000099"/>
                </a:solidFill>
                <a:latin typeface="楷体_GB2312" panose="02010609030101010101" pitchFamily="49" charset="-122"/>
                <a:ea typeface="楷体_GB2312" panose="02010609030101010101" pitchFamily="49" charset="-122"/>
              </a:rPr>
              <a:t>MESH</a:t>
            </a:r>
            <a:r>
              <a:rPr lang="zh-CN" altLang="en-US" sz="2800" b="1" dirty="0">
                <a:solidFill>
                  <a:srgbClr val="000099"/>
                </a:solidFill>
                <a:latin typeface="楷体_GB2312" panose="02010609030101010101" pitchFamily="49" charset="-122"/>
                <a:ea typeface="楷体_GB2312" panose="02010609030101010101" pitchFamily="49" charset="-122"/>
              </a:rPr>
              <a:t>网状网络拓扑结构的网络具有强大的功能，网络可以通过多级跳的方式来通信；该拓扑结构还可以组成极为复杂的网络；网络还具备自组织、自愈功能。</a:t>
            </a:r>
            <a:endParaRPr lang="zh-CN" altLang="en-US" sz="2800" b="1" dirty="0">
              <a:solidFill>
                <a:srgbClr val="000099"/>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pPr algn="l"/>
            <a:r>
              <a:rPr lang="en-US" altLang="zh-CN" dirty="0"/>
              <a:t>ZigBee</a:t>
            </a:r>
            <a:r>
              <a:rPr lang="en-US" altLang="zh-CN" dirty="0">
                <a:sym typeface="+mn-ea"/>
              </a:rPr>
              <a:t>基本概念</a:t>
            </a:r>
            <a:endParaRPr lang="en-US" altLang="zh-CN" dirty="0"/>
          </a:p>
        </p:txBody>
      </p:sp>
      <p:sp>
        <p:nvSpPr>
          <p:cNvPr id="6" name="Rectangle 3"/>
          <p:cNvSpPr>
            <a:spLocks noGrp="1" noChangeArrowheads="1"/>
          </p:cNvSpPr>
          <p:nvPr>
            <p:ph type="body" idx="4294967295"/>
          </p:nvPr>
        </p:nvSpPr>
        <p:spPr>
          <a:xfrm>
            <a:off x="1039495" y="1586865"/>
            <a:ext cx="15384145" cy="6343650"/>
          </a:xfrm>
          <a:prstGeom prst="rect">
            <a:avLst/>
          </a:prstGeom>
        </p:spPr>
        <p:txBody>
          <a:bodyPr/>
          <a:lstStyle/>
          <a:p>
            <a:pPr algn="l" eaLnBrk="1" hangingPunct="1">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sym typeface="+mn-ea"/>
              </a:rPr>
              <a:t>设备类型：</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a:p>
            <a:pPr lvl="2" algn="l">
              <a:lnSpc>
                <a:spcPct val="120000"/>
              </a:lnSpc>
              <a:spcBef>
                <a:spcPct val="20000"/>
              </a:spcBef>
              <a:buFont typeface="Wingdings" panose="05000000000000000000" pitchFamily="2" charset="2"/>
              <a:buChar char="Ø"/>
            </a:pPr>
            <a:r>
              <a:rPr lang="zh-CN" altLang="en-US" sz="3000" dirty="0">
                <a:solidFill>
                  <a:srgbClr val="FF0000"/>
                </a:solidFill>
                <a:latin typeface="+mj-ea"/>
                <a:ea typeface="+mj-ea"/>
                <a:sym typeface="+mn-ea"/>
              </a:rPr>
              <a:t>Coordinator(协调器)</a:t>
            </a:r>
            <a:endParaRPr lang="zh-CN" altLang="en-US" sz="3000" dirty="0">
              <a:solidFill>
                <a:schemeClr val="tx1">
                  <a:lumMod val="65000"/>
                  <a:lumOff val="35000"/>
                </a:schemeClr>
              </a:solidFill>
              <a:latin typeface="+mj-ea"/>
              <a:ea typeface="+mj-ea"/>
            </a:endParaRPr>
          </a:p>
          <a:p>
            <a:pPr marL="1335405" lvl="2" indent="0" algn="l">
              <a:lnSpc>
                <a:spcPct val="120000"/>
              </a:lnSpc>
              <a:spcBef>
                <a:spcPct val="20000"/>
              </a:spcBef>
              <a:buFont typeface="Wingdings" panose="05000000000000000000" pitchFamily="2" charset="2"/>
              <a:buNone/>
            </a:pPr>
            <a:r>
              <a:rPr lang="zh-CN" altLang="en-US" sz="3000" dirty="0">
                <a:solidFill>
                  <a:schemeClr val="tx1">
                    <a:lumMod val="65000"/>
                    <a:lumOff val="35000"/>
                  </a:schemeClr>
                </a:solidFill>
                <a:latin typeface="+mj-ea"/>
                <a:ea typeface="+mj-ea"/>
                <a:sym typeface="+mn-ea"/>
              </a:rPr>
              <a:t>     协调器负责启动整个网络。它也是网络的第一个设备。协调器选择</a:t>
            </a:r>
            <a:r>
              <a:rPr lang="zh-CN" altLang="en-US" sz="3000" b="1" dirty="0">
                <a:solidFill>
                  <a:schemeClr val="accent1"/>
                </a:solidFill>
                <a:effectLst>
                  <a:outerShdw blurRad="38100" dist="25400" dir="5400000" algn="ctr" rotWithShape="0">
                    <a:srgbClr val="6E747A">
                      <a:alpha val="43000"/>
                    </a:srgbClr>
                  </a:outerShdw>
                </a:effectLst>
                <a:latin typeface="+mj-ea"/>
                <a:ea typeface="+mj-ea"/>
                <a:sym typeface="+mn-ea"/>
              </a:rPr>
              <a:t>一个信道</a:t>
            </a:r>
            <a:r>
              <a:rPr lang="zh-CN" altLang="en-US" sz="3000" dirty="0">
                <a:solidFill>
                  <a:schemeClr val="tx1">
                    <a:lumMod val="65000"/>
                    <a:lumOff val="35000"/>
                  </a:schemeClr>
                </a:solidFill>
                <a:latin typeface="+mj-ea"/>
                <a:ea typeface="+mj-ea"/>
                <a:sym typeface="+mn-ea"/>
              </a:rPr>
              <a:t>和一个</a:t>
            </a:r>
            <a:r>
              <a:rPr lang="zh-CN" altLang="en-US" sz="3000" b="1" dirty="0">
                <a:solidFill>
                  <a:schemeClr val="accent1"/>
                </a:solidFill>
                <a:effectLst>
                  <a:outerShdw blurRad="38100" dist="25400" dir="5400000" algn="ctr" rotWithShape="0">
                    <a:srgbClr val="6E747A">
                      <a:alpha val="43000"/>
                    </a:srgbClr>
                  </a:outerShdw>
                </a:effectLst>
                <a:latin typeface="+mj-ea"/>
                <a:ea typeface="+mj-ea"/>
                <a:sym typeface="+mn-ea"/>
              </a:rPr>
              <a:t>网络 ID</a:t>
            </a:r>
            <a:r>
              <a:rPr lang="zh-CN" altLang="en-US" sz="3000" dirty="0">
                <a:solidFill>
                  <a:schemeClr val="tx1">
                    <a:lumMod val="65000"/>
                    <a:lumOff val="35000"/>
                  </a:schemeClr>
                </a:solidFill>
                <a:latin typeface="+mj-ea"/>
                <a:ea typeface="+mj-ea"/>
                <a:sym typeface="+mn-ea"/>
              </a:rPr>
              <a:t>(也称之为 </a:t>
            </a:r>
            <a:r>
              <a:rPr lang="zh-CN" altLang="en-US" sz="3000" dirty="0">
                <a:solidFill>
                  <a:schemeClr val="accent1"/>
                </a:solidFill>
                <a:effectLst>
                  <a:outerShdw blurRad="38100" dist="25400" dir="5400000" algn="ctr" rotWithShape="0">
                    <a:srgbClr val="6E747A">
                      <a:alpha val="43000"/>
                    </a:srgbClr>
                  </a:outerShdw>
                </a:effectLst>
                <a:latin typeface="+mj-ea"/>
                <a:ea typeface="+mj-ea"/>
                <a:sym typeface="+mn-ea"/>
              </a:rPr>
              <a:t>PAN ID</a:t>
            </a:r>
            <a:r>
              <a:rPr lang="zh-CN" altLang="en-US" sz="3000" dirty="0">
                <a:solidFill>
                  <a:schemeClr val="tx1">
                    <a:lumMod val="65000"/>
                    <a:lumOff val="35000"/>
                  </a:schemeClr>
                </a:solidFill>
                <a:latin typeface="+mj-ea"/>
                <a:ea typeface="+mj-ea"/>
                <a:sym typeface="+mn-ea"/>
              </a:rPr>
              <a:t>，即 Personal Area Network ID)，随后启动整个网络。</a:t>
            </a:r>
            <a:endParaRPr lang="zh-CN" altLang="en-US" sz="3000" dirty="0">
              <a:solidFill>
                <a:schemeClr val="tx1">
                  <a:lumMod val="65000"/>
                  <a:lumOff val="35000"/>
                </a:schemeClr>
              </a:solidFill>
              <a:latin typeface="+mj-ea"/>
              <a:ea typeface="+mj-ea"/>
            </a:endParaRPr>
          </a:p>
          <a:p>
            <a:pPr lvl="2" algn="l">
              <a:lnSpc>
                <a:spcPct val="120000"/>
              </a:lnSpc>
              <a:spcBef>
                <a:spcPct val="20000"/>
              </a:spcBef>
              <a:buFont typeface="Wingdings" panose="05000000000000000000" pitchFamily="2" charset="2"/>
              <a:buChar char="Ø"/>
            </a:pPr>
            <a:r>
              <a:rPr lang="zh-CN" altLang="en-US" sz="3000" dirty="0">
                <a:solidFill>
                  <a:srgbClr val="FF0000"/>
                </a:solidFill>
                <a:latin typeface="+mj-ea"/>
                <a:ea typeface="+mj-ea"/>
                <a:sym typeface="+mn-ea"/>
              </a:rPr>
              <a:t>Router(路由器)</a:t>
            </a:r>
            <a:endParaRPr lang="zh-CN" altLang="en-US" sz="3000" dirty="0">
              <a:solidFill>
                <a:schemeClr val="tx1">
                  <a:lumMod val="65000"/>
                  <a:lumOff val="35000"/>
                </a:schemeClr>
              </a:solidFill>
              <a:latin typeface="+mj-ea"/>
              <a:ea typeface="+mj-ea"/>
            </a:endParaRPr>
          </a:p>
          <a:p>
            <a:pPr marL="1335405" lvl="2" algn="l">
              <a:lnSpc>
                <a:spcPct val="120000"/>
              </a:lnSpc>
              <a:spcBef>
                <a:spcPct val="20000"/>
              </a:spcBef>
              <a:buFont typeface="Wingdings" panose="05000000000000000000" pitchFamily="2" charset="2"/>
              <a:buNone/>
            </a:pPr>
            <a:r>
              <a:rPr lang="zh-CN" altLang="en-US" sz="3000" dirty="0">
                <a:solidFill>
                  <a:schemeClr val="tx1">
                    <a:lumMod val="65000"/>
                    <a:lumOff val="35000"/>
                  </a:schemeClr>
                </a:solidFill>
                <a:latin typeface="+mj-ea"/>
                <a:ea typeface="+mj-ea"/>
                <a:sym typeface="+mn-ea"/>
              </a:rPr>
              <a:t>         路由器的功能主要是：路由发现、消息传输、允许其他节点通过它接入到网络。</a:t>
            </a:r>
            <a:endParaRPr lang="zh-CN" altLang="en-US" sz="3000" dirty="0">
              <a:solidFill>
                <a:schemeClr val="tx1">
                  <a:lumMod val="65000"/>
                  <a:lumOff val="35000"/>
                </a:schemeClr>
              </a:solidFill>
              <a:latin typeface="+mj-ea"/>
              <a:ea typeface="+mj-ea"/>
            </a:endParaRPr>
          </a:p>
          <a:p>
            <a:pPr lvl="2" algn="l">
              <a:lnSpc>
                <a:spcPct val="120000"/>
              </a:lnSpc>
              <a:spcBef>
                <a:spcPct val="20000"/>
              </a:spcBef>
              <a:buFont typeface="Wingdings" panose="05000000000000000000" pitchFamily="2" charset="2"/>
              <a:buChar char="Ø"/>
            </a:pPr>
            <a:r>
              <a:rPr lang="zh-CN" altLang="en-US" sz="3000" dirty="0">
                <a:solidFill>
                  <a:srgbClr val="FF0000"/>
                </a:solidFill>
                <a:latin typeface="+mj-ea"/>
                <a:ea typeface="+mj-ea"/>
                <a:sym typeface="+mn-ea"/>
              </a:rPr>
              <a:t>End-Device(终端设备)</a:t>
            </a:r>
            <a:endParaRPr lang="zh-CN" altLang="en-US" sz="3000" dirty="0">
              <a:solidFill>
                <a:schemeClr val="tx1">
                  <a:lumMod val="65000"/>
                  <a:lumOff val="35000"/>
                </a:schemeClr>
              </a:solidFill>
              <a:latin typeface="+mj-ea"/>
              <a:ea typeface="+mj-ea"/>
            </a:endParaRPr>
          </a:p>
          <a:p>
            <a:pPr marL="1335405" lvl="2" algn="l">
              <a:lnSpc>
                <a:spcPct val="120000"/>
              </a:lnSpc>
              <a:spcBef>
                <a:spcPct val="20000"/>
              </a:spcBef>
              <a:buFont typeface="Wingdings" panose="05000000000000000000" pitchFamily="2" charset="2"/>
              <a:buNone/>
            </a:pPr>
            <a:r>
              <a:rPr lang="zh-CN" altLang="en-US" sz="3000" dirty="0">
                <a:solidFill>
                  <a:schemeClr val="tx1">
                    <a:lumMod val="65000"/>
                    <a:lumOff val="35000"/>
                  </a:schemeClr>
                </a:solidFill>
                <a:latin typeface="+mj-ea"/>
                <a:ea typeface="+mj-ea"/>
                <a:sym typeface="+mn-ea"/>
              </a:rPr>
              <a:t>         终端设备进行数据采集或控制，不允许其他节点通过它加入到网络，没有特定的维持网络结构的责任，它可以睡眠或者唤醒，因此它可以是一个电池供电设备。低价格。</a:t>
            </a:r>
            <a:endParaRPr lang="zh-CN" altLang="en-US" sz="30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pPr algn="l"/>
            <a:r>
              <a:rPr lang="en-US" altLang="zh-CN" dirty="0"/>
              <a:t>ZigBee</a:t>
            </a:r>
            <a:r>
              <a:rPr lang="en-US" altLang="zh-CN" dirty="0">
                <a:sym typeface="+mn-ea"/>
              </a:rPr>
              <a:t>基本概念</a:t>
            </a:r>
            <a:endParaRPr lang="en-US" altLang="zh-CN" dirty="0"/>
          </a:p>
        </p:txBody>
      </p:sp>
      <p:sp>
        <p:nvSpPr>
          <p:cNvPr id="6" name="Rectangle 3"/>
          <p:cNvSpPr>
            <a:spLocks noGrp="1" noChangeArrowheads="1"/>
          </p:cNvSpPr>
          <p:nvPr>
            <p:ph type="body" idx="4294967295"/>
          </p:nvPr>
        </p:nvSpPr>
        <p:spPr>
          <a:xfrm>
            <a:off x="1033780" y="1409065"/>
            <a:ext cx="16224250" cy="6343650"/>
          </a:xfrm>
          <a:prstGeom prst="rect">
            <a:avLst/>
          </a:prstGeom>
        </p:spPr>
        <p:txBody>
          <a:bodyPr/>
          <a:lstStyle/>
          <a:p>
            <a:pPr marL="0" lvl="1" algn="l" fontAlgn="auto">
              <a:lnSpc>
                <a:spcPct val="150000"/>
              </a:lnSpc>
              <a:spcBef>
                <a:spcPts val="1200"/>
              </a:spcBef>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sym typeface="+mn-ea"/>
              </a:rPr>
              <a:t>ZigBee信道</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a:p>
            <a:pPr marL="0" lvl="1" fontAlgn="auto">
              <a:lnSpc>
                <a:spcPct val="150000"/>
              </a:lnSpc>
              <a:spcBef>
                <a:spcPts val="1200"/>
              </a:spcBef>
              <a:buNone/>
            </a:pPr>
            <a:r>
              <a:rPr lang="en-US" altLang="zh-CN" sz="3600" dirty="0">
                <a:sym typeface="+mn-ea"/>
              </a:rPr>
              <a:t>     </a:t>
            </a:r>
            <a:r>
              <a:rPr lang="zh-CN" altLang="en-US" sz="3000" dirty="0">
                <a:solidFill>
                  <a:schemeClr val="tx1">
                    <a:lumMod val="65000"/>
                    <a:lumOff val="35000"/>
                  </a:schemeClr>
                </a:solidFill>
                <a:latin typeface="+mj-ea"/>
                <a:ea typeface="+mj-ea"/>
                <a:sym typeface="+mn-ea"/>
              </a:rPr>
              <a:t>每一个设备都有一DEFAULT_CHANLIST的</a:t>
            </a:r>
            <a:r>
              <a:rPr lang="zh-CN" altLang="en-US" sz="3000" b="1" dirty="0">
                <a:solidFill>
                  <a:schemeClr val="accent1"/>
                </a:solidFill>
                <a:effectLst>
                  <a:outerShdw blurRad="38100" dist="25400" dir="5400000" algn="ctr" rotWithShape="0">
                    <a:srgbClr val="6E747A">
                      <a:alpha val="43000"/>
                    </a:srgbClr>
                  </a:outerShdw>
                </a:effectLst>
                <a:latin typeface="+mj-ea"/>
                <a:ea typeface="+mj-ea"/>
                <a:sym typeface="+mn-ea"/>
              </a:rPr>
              <a:t>默认信道集</a:t>
            </a:r>
            <a:r>
              <a:rPr lang="zh-CN" altLang="en-US" sz="3000" dirty="0">
                <a:solidFill>
                  <a:schemeClr val="tx1">
                    <a:lumMod val="65000"/>
                    <a:lumOff val="35000"/>
                  </a:schemeClr>
                </a:solidFill>
                <a:latin typeface="+mj-ea"/>
                <a:ea typeface="+mj-ea"/>
                <a:sym typeface="+mn-ea"/>
              </a:rPr>
              <a:t>。协调器扫描自己的默认信道集并选择一个信道上噪声最小的信道作为自己所建网络的信道。终端节点和路由节点也要扫描默认信道集并选择一个信道上已经存在的网络加入。</a:t>
            </a:r>
            <a:endParaRPr lang="en-US" altLang="zh-CN" sz="3600" dirty="0"/>
          </a:p>
          <a:p>
            <a:pPr marL="0" lvl="1" algn="l" fontAlgn="auto">
              <a:lnSpc>
                <a:spcPct val="150000"/>
              </a:lnSpc>
              <a:spcBef>
                <a:spcPts val="1200"/>
              </a:spcBef>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sym typeface="+mn-ea"/>
              </a:rPr>
              <a:t>PAN</a:t>
            </a:r>
            <a:r>
              <a:rPr lang="en-US" altLang="zh-CN" sz="36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sym typeface="+mn-ea"/>
              </a:rPr>
              <a:t>ID</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a:p>
            <a:pPr marL="0" lvl="1" algn="l" fontAlgn="auto">
              <a:lnSpc>
                <a:spcPct val="150000"/>
              </a:lnSpc>
              <a:spcBef>
                <a:spcPts val="1200"/>
              </a:spcBef>
              <a:buNone/>
            </a:pPr>
            <a:r>
              <a:rPr lang="en-US" altLang="zh-CN" sz="3600" dirty="0">
                <a:sym typeface="+mn-ea"/>
              </a:rPr>
              <a:t> </a:t>
            </a:r>
            <a:r>
              <a:rPr lang="zh-CN" altLang="en-US" sz="3000" dirty="0">
                <a:solidFill>
                  <a:schemeClr val="tx1">
                    <a:lumMod val="65000"/>
                    <a:lumOff val="35000"/>
                  </a:schemeClr>
                </a:solidFill>
                <a:latin typeface="+mj-ea"/>
                <a:ea typeface="+mj-ea"/>
                <a:sym typeface="+mn-ea"/>
              </a:rPr>
              <a:t>        PANID指</a:t>
            </a:r>
            <a:r>
              <a:rPr lang="zh-CN" altLang="en-US" sz="3000" b="1" dirty="0">
                <a:solidFill>
                  <a:schemeClr val="accent1"/>
                </a:solidFill>
                <a:effectLst>
                  <a:outerShdw blurRad="38100" dist="25400" dir="5400000" algn="ctr" rotWithShape="0">
                    <a:srgbClr val="6E747A">
                      <a:alpha val="43000"/>
                    </a:srgbClr>
                  </a:outerShdw>
                </a:effectLst>
                <a:latin typeface="+mj-ea"/>
                <a:ea typeface="+mj-ea"/>
                <a:sym typeface="+mn-ea"/>
              </a:rPr>
              <a:t>网络编号</a:t>
            </a:r>
            <a:r>
              <a:rPr lang="zh-CN" altLang="en-US" sz="3000" dirty="0">
                <a:solidFill>
                  <a:schemeClr val="tx1">
                    <a:lumMod val="65000"/>
                    <a:lumOff val="35000"/>
                  </a:schemeClr>
                </a:solidFill>
                <a:latin typeface="+mj-ea"/>
                <a:ea typeface="+mj-ea"/>
                <a:sym typeface="+mn-ea"/>
              </a:rPr>
              <a:t>，用来区分不同的ZigBee网络。协调器是通过选择网络信道及PANID来启动一个无线网络的。</a:t>
            </a:r>
            <a:r>
              <a:rPr lang="zh-CN" altLang="en-US" sz="3000" dirty="0">
                <a:solidFill>
                  <a:schemeClr val="tx1">
                    <a:lumMod val="65000"/>
                    <a:lumOff val="35000"/>
                  </a:schemeClr>
                </a:solidFill>
                <a:latin typeface="+mj-ea"/>
                <a:ea typeface="+mj-ea"/>
                <a:sym typeface="+mn-ea"/>
              </a:rPr>
              <a:t>Z-Stack允许用两种方式配置PANID。PANID是一个32位标设，范围从0x0000~0xFFFF。</a:t>
            </a:r>
            <a:endParaRPr lang="zh-CN" altLang="en-US" sz="3000" dirty="0">
              <a:solidFill>
                <a:schemeClr val="tx1">
                  <a:lumMod val="65000"/>
                  <a:lumOff val="35000"/>
                </a:schemeClr>
              </a:solidFill>
              <a:latin typeface="+mj-ea"/>
              <a:ea typeface="+mj-ea"/>
              <a:sym typeface="+mn-ea"/>
            </a:endParaRPr>
          </a:p>
          <a:p>
            <a:pPr marL="0" lvl="1" indent="0" algn="l">
              <a:lnSpc>
                <a:spcPct val="90000"/>
              </a:lnSpc>
              <a:spcBef>
                <a:spcPts val="1200"/>
              </a:spcBef>
              <a:buNone/>
            </a:pPr>
            <a:endParaRPr lang="zh-CN" altLang="en-US" sz="3000" dirty="0">
              <a:solidFill>
                <a:schemeClr val="tx1">
                  <a:lumMod val="65000"/>
                  <a:lumOff val="35000"/>
                </a:schemeClr>
              </a:solidFill>
              <a:latin typeface="+mj-ea"/>
              <a:ea typeface="+mj-ea"/>
            </a:endParaRPr>
          </a:p>
          <a:p>
            <a:pPr marL="1335405" lvl="2" indent="0" algn="l">
              <a:lnSpc>
                <a:spcPct val="120000"/>
              </a:lnSpc>
              <a:spcBef>
                <a:spcPct val="20000"/>
              </a:spcBef>
              <a:buFont typeface="Wingdings" panose="05000000000000000000" pitchFamily="2" charset="2"/>
              <a:buNone/>
            </a:pPr>
            <a:r>
              <a:rPr lang="zh-CN" altLang="en-US" sz="3000" dirty="0">
                <a:solidFill>
                  <a:schemeClr val="tx1">
                    <a:lumMod val="65000"/>
                    <a:lumOff val="35000"/>
                  </a:schemeClr>
                </a:solidFill>
                <a:latin typeface="+mj-ea"/>
                <a:ea typeface="+mj-ea"/>
                <a:sym typeface="+mn-ea"/>
              </a:rPr>
              <a:t>    。</a:t>
            </a:r>
            <a:endParaRPr lang="zh-CN" altLang="en-US" sz="30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pPr algn="l"/>
            <a:r>
              <a:rPr lang="en-US" altLang="zh-CN" dirty="0"/>
              <a:t>ZigBee</a:t>
            </a:r>
            <a:r>
              <a:rPr lang="en-US" altLang="zh-CN" dirty="0">
                <a:sym typeface="+mn-ea"/>
              </a:rPr>
              <a:t>基本概念</a:t>
            </a:r>
            <a:endParaRPr lang="en-US" altLang="zh-CN" dirty="0"/>
          </a:p>
        </p:txBody>
      </p:sp>
      <p:sp>
        <p:nvSpPr>
          <p:cNvPr id="6" name="Rectangle 3"/>
          <p:cNvSpPr>
            <a:spLocks noGrp="1" noChangeArrowheads="1"/>
          </p:cNvSpPr>
          <p:nvPr>
            <p:ph type="body" idx="4294967295"/>
          </p:nvPr>
        </p:nvSpPr>
        <p:spPr>
          <a:xfrm>
            <a:off x="1033780" y="1409065"/>
            <a:ext cx="16224250" cy="6343650"/>
          </a:xfrm>
          <a:prstGeom prst="rect">
            <a:avLst/>
          </a:prstGeom>
        </p:spPr>
        <p:txBody>
          <a:bodyPr/>
          <a:lstStyle/>
          <a:p>
            <a:pPr marL="0" lvl="1" algn="l" fontAlgn="auto">
              <a:lnSpc>
                <a:spcPct val="150000"/>
              </a:lnSpc>
              <a:spcBef>
                <a:spcPts val="1200"/>
              </a:spcBef>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sym typeface="+mn-ea"/>
              </a:rPr>
              <a:t>IEEE物理地址</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a:p>
            <a:pPr marL="0" lvl="1" algn="l" fontAlgn="auto">
              <a:lnSpc>
                <a:spcPct val="150000"/>
              </a:lnSpc>
              <a:spcBef>
                <a:spcPts val="1200"/>
              </a:spcBef>
              <a:buNone/>
            </a:pPr>
            <a:r>
              <a:rPr lang="zh-CN" altLang="en-US" sz="3000" dirty="0">
                <a:sym typeface="+mn-ea"/>
              </a:rPr>
              <a:t>    </a:t>
            </a:r>
            <a:r>
              <a:rPr lang="zh-CN" altLang="en-US" sz="3000" dirty="0">
                <a:solidFill>
                  <a:schemeClr val="tx1">
                    <a:lumMod val="65000"/>
                    <a:lumOff val="35000"/>
                  </a:schemeClr>
                </a:solidFill>
                <a:latin typeface="+mj-ea"/>
                <a:ea typeface="+mj-ea"/>
                <a:sym typeface="+mn-ea"/>
              </a:rPr>
              <a:t>每个</a:t>
            </a:r>
            <a:r>
              <a:rPr lang="zh-CN" altLang="en-US" sz="3000" dirty="0">
                <a:solidFill>
                  <a:schemeClr val="accent1"/>
                </a:solidFill>
                <a:effectLst>
                  <a:outerShdw blurRad="38100" dist="25400" dir="5400000" algn="ctr" rotWithShape="0">
                    <a:srgbClr val="6E747A">
                      <a:alpha val="43000"/>
                    </a:srgbClr>
                  </a:outerShdw>
                </a:effectLst>
                <a:latin typeface="+mj-ea"/>
                <a:ea typeface="+mj-ea"/>
                <a:sym typeface="+mn-ea"/>
              </a:rPr>
              <a:t>ZigBee设备</a:t>
            </a:r>
            <a:r>
              <a:rPr lang="zh-CN" altLang="en-US" sz="3000" dirty="0">
                <a:solidFill>
                  <a:schemeClr val="tx1">
                    <a:lumMod val="65000"/>
                    <a:lumOff val="35000"/>
                  </a:schemeClr>
                </a:solidFill>
                <a:latin typeface="+mj-ea"/>
                <a:ea typeface="+mj-ea"/>
                <a:sym typeface="+mn-ea"/>
              </a:rPr>
              <a:t>都有一个64位的IEEE长地址，即</a:t>
            </a:r>
            <a:r>
              <a:rPr lang="zh-CN" altLang="en-US" sz="3000" b="1" dirty="0">
                <a:solidFill>
                  <a:schemeClr val="accent1"/>
                </a:solidFill>
                <a:effectLst>
                  <a:outerShdw blurRad="38100" dist="25400" dir="5400000" algn="ctr" rotWithShape="0">
                    <a:srgbClr val="6E747A">
                      <a:alpha val="43000"/>
                    </a:srgbClr>
                  </a:outerShdw>
                </a:effectLst>
                <a:latin typeface="+mj-ea"/>
                <a:ea typeface="+mj-ea"/>
                <a:sym typeface="+mn-ea"/>
              </a:rPr>
              <a:t>MAC地址</a:t>
            </a:r>
            <a:r>
              <a:rPr lang="zh-CN" altLang="en-US" sz="3000" dirty="0">
                <a:solidFill>
                  <a:schemeClr val="tx1">
                    <a:lumMod val="65000"/>
                    <a:lumOff val="35000"/>
                  </a:schemeClr>
                </a:solidFill>
                <a:latin typeface="+mj-ea"/>
                <a:ea typeface="+mj-ea"/>
                <a:sym typeface="+mn-ea"/>
              </a:rPr>
              <a:t>。物理地址是在出厂时候初始化的。它是全球唯一的。</a:t>
            </a:r>
            <a:endParaRPr lang="zh-CN" altLang="en-US" sz="3000" dirty="0">
              <a:solidFill>
                <a:schemeClr val="tx1">
                  <a:lumMod val="65000"/>
                  <a:lumOff val="35000"/>
                </a:schemeClr>
              </a:solidFill>
              <a:latin typeface="+mj-ea"/>
              <a:ea typeface="+mj-ea"/>
            </a:endParaRPr>
          </a:p>
          <a:p>
            <a:pPr marL="0" lvl="1" algn="l" fontAlgn="auto">
              <a:lnSpc>
                <a:spcPct val="150000"/>
              </a:lnSpc>
              <a:spcBef>
                <a:spcPts val="1200"/>
              </a:spcBef>
              <a:buNone/>
            </a:pPr>
            <a:r>
              <a:rPr lang="zh-CN" altLang="en-US" sz="3000" dirty="0">
                <a:solidFill>
                  <a:schemeClr val="tx1">
                    <a:lumMod val="65000"/>
                    <a:lumOff val="35000"/>
                  </a:schemeClr>
                </a:solidFill>
                <a:latin typeface="+mj-ea"/>
                <a:ea typeface="+mj-ea"/>
                <a:sym typeface="+mn-ea"/>
              </a:rPr>
              <a:t>        </a:t>
            </a:r>
            <a:r>
              <a:rPr lang="zh-CN" altLang="en-US" sz="3000" dirty="0">
                <a:solidFill>
                  <a:schemeClr val="tx1">
                    <a:lumMod val="65000"/>
                    <a:lumOff val="35000"/>
                  </a:schemeClr>
                </a:solidFill>
                <a:latin typeface="+mj-ea"/>
                <a:ea typeface="+mj-ea"/>
                <a:sym typeface="+mn-ea"/>
              </a:rPr>
              <a:t>当一个zigbee节点需要加入网络时，其物理地址必须不能与现有网络节点物理地址有冲突，并且不为0xFFFF。另一个是网络地址（16位）</a:t>
            </a:r>
            <a:r>
              <a:rPr lang="zh-CN" altLang="en-US" sz="3000" dirty="0">
                <a:solidFill>
                  <a:schemeClr val="tx1">
                    <a:lumMod val="65000"/>
                    <a:lumOff val="35000"/>
                  </a:schemeClr>
                </a:solidFill>
                <a:latin typeface="+mj-ea"/>
                <a:ea typeface="+mj-ea"/>
                <a:sym typeface="+mn-ea"/>
              </a:rPr>
              <a:t>。</a:t>
            </a:r>
            <a:endParaRPr lang="zh-CN" altLang="en-US" sz="3000" dirty="0">
              <a:solidFill>
                <a:schemeClr val="tx1">
                  <a:lumMod val="65000"/>
                  <a:lumOff val="35000"/>
                </a:schemeClr>
              </a:solidFill>
              <a:latin typeface="+mj-ea"/>
              <a:ea typeface="+mj-ea"/>
            </a:endParaRPr>
          </a:p>
          <a:p>
            <a:pPr marL="0" lvl="1" algn="l" fontAlgn="auto">
              <a:lnSpc>
                <a:spcPct val="150000"/>
              </a:lnSpc>
              <a:spcBef>
                <a:spcPts val="1200"/>
              </a:spcBef>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sym typeface="+mn-ea"/>
              </a:rPr>
              <a:t>网络地址</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a:p>
            <a:pPr marL="0" lvl="1" fontAlgn="auto">
              <a:lnSpc>
                <a:spcPct val="150000"/>
              </a:lnSpc>
              <a:spcBef>
                <a:spcPts val="1200"/>
              </a:spcBef>
              <a:buNone/>
            </a:pPr>
            <a:r>
              <a:rPr lang="zh-CN" altLang="en-US" sz="3000" dirty="0">
                <a:sym typeface="+mn-ea"/>
              </a:rPr>
              <a:t>    </a:t>
            </a:r>
            <a:r>
              <a:rPr lang="zh-CN" altLang="en-US" sz="3000" dirty="0">
                <a:solidFill>
                  <a:schemeClr val="tx1">
                    <a:lumMod val="65000"/>
                    <a:lumOff val="35000"/>
                  </a:schemeClr>
                </a:solidFill>
                <a:latin typeface="+mj-ea"/>
                <a:ea typeface="+mj-ea"/>
                <a:sym typeface="+mn-ea"/>
              </a:rPr>
              <a:t>网络地址也称</a:t>
            </a:r>
            <a:r>
              <a:rPr lang="zh-CN" altLang="en-US" sz="3000" b="1" dirty="0">
                <a:solidFill>
                  <a:schemeClr val="tx1">
                    <a:lumMod val="65000"/>
                    <a:lumOff val="35000"/>
                  </a:schemeClr>
                </a:solidFill>
                <a:latin typeface="+mj-ea"/>
                <a:ea typeface="+mj-ea"/>
                <a:sym typeface="+mn-ea"/>
              </a:rPr>
              <a:t>短地址</a:t>
            </a:r>
            <a:r>
              <a:rPr lang="zh-CN" altLang="en-US" sz="3000" dirty="0">
                <a:solidFill>
                  <a:schemeClr val="tx1">
                    <a:lumMod val="65000"/>
                    <a:lumOff val="35000"/>
                  </a:schemeClr>
                </a:solidFill>
                <a:latin typeface="+mj-ea"/>
                <a:ea typeface="+mj-ea"/>
                <a:sym typeface="+mn-ea"/>
              </a:rPr>
              <a:t>，通常用</a:t>
            </a:r>
            <a:r>
              <a:rPr lang="zh-CN" altLang="en-US" sz="3000" b="1" dirty="0">
                <a:solidFill>
                  <a:schemeClr val="accent1"/>
                </a:solidFill>
                <a:effectLst>
                  <a:outerShdw blurRad="38100" dist="25400" dir="5400000" algn="ctr" rotWithShape="0">
                    <a:srgbClr val="6E747A">
                      <a:alpha val="43000"/>
                    </a:srgbClr>
                  </a:outerShdw>
                </a:effectLst>
                <a:latin typeface="+mj-ea"/>
                <a:ea typeface="+mj-ea"/>
                <a:sym typeface="+mn-ea"/>
              </a:rPr>
              <a:t>16位的短地址</a:t>
            </a:r>
            <a:r>
              <a:rPr lang="zh-CN" altLang="en-US" sz="3000" dirty="0">
                <a:solidFill>
                  <a:schemeClr val="tx1">
                    <a:lumMod val="65000"/>
                    <a:lumOff val="35000"/>
                  </a:schemeClr>
                </a:solidFill>
                <a:latin typeface="+mj-ea"/>
                <a:ea typeface="+mj-ea"/>
                <a:sym typeface="+mn-ea"/>
              </a:rPr>
              <a:t>来标识自身和识别对方，对于</a:t>
            </a:r>
            <a:r>
              <a:rPr lang="zh-CN" altLang="en-US" sz="3000" b="1" dirty="0">
                <a:solidFill>
                  <a:schemeClr val="tx1">
                    <a:lumMod val="65000"/>
                    <a:lumOff val="35000"/>
                  </a:schemeClr>
                </a:solidFill>
                <a:latin typeface="+mj-ea"/>
                <a:ea typeface="+mj-ea"/>
                <a:sym typeface="+mn-ea"/>
              </a:rPr>
              <a:t>协调器来说，短地址始终为0x0000</a:t>
            </a:r>
            <a:r>
              <a:rPr lang="zh-CN" altLang="en-US" sz="3000" dirty="0">
                <a:solidFill>
                  <a:schemeClr val="tx1">
                    <a:lumMod val="65000"/>
                    <a:lumOff val="35000"/>
                  </a:schemeClr>
                </a:solidFill>
                <a:latin typeface="+mj-ea"/>
                <a:ea typeface="+mj-ea"/>
                <a:sym typeface="+mn-ea"/>
              </a:rPr>
              <a:t>，对于路由器和节点来说，短地址由其所在网络中的</a:t>
            </a:r>
            <a:r>
              <a:rPr lang="zh-CN" altLang="en-US" sz="3000" dirty="0">
                <a:solidFill>
                  <a:schemeClr val="tx1"/>
                </a:solidFill>
                <a:effectLst>
                  <a:outerShdw blurRad="38100" dist="19050" dir="2700000" algn="tl" rotWithShape="0">
                    <a:schemeClr val="dk1">
                      <a:alpha val="40000"/>
                    </a:schemeClr>
                  </a:outerShdw>
                </a:effectLst>
                <a:latin typeface="+mj-ea"/>
                <a:ea typeface="+mj-ea"/>
                <a:sym typeface="+mn-ea"/>
              </a:rPr>
              <a:t>协调器分配</a:t>
            </a:r>
            <a:r>
              <a:rPr lang="zh-CN" altLang="en-US" sz="3000" dirty="0">
                <a:sym typeface="+mn-ea"/>
              </a:rPr>
              <a:t>。</a:t>
            </a:r>
            <a:endParaRPr lang="en-US" altLang="zh-CN" sz="3000" dirty="0"/>
          </a:p>
          <a:p>
            <a:pPr marL="0" lvl="1">
              <a:lnSpc>
                <a:spcPct val="90000"/>
              </a:lnSpc>
              <a:spcBef>
                <a:spcPts val="800"/>
              </a:spcBef>
            </a:pPr>
            <a:endParaRPr lang="zh-CN" altLang="en-US" sz="3000" dirty="0"/>
          </a:p>
          <a:p>
            <a:pPr marL="0" lvl="1" algn="l">
              <a:lnSpc>
                <a:spcPct val="90000"/>
              </a:lnSpc>
              <a:spcBef>
                <a:spcPts val="1200"/>
              </a:spcBef>
              <a:buNone/>
            </a:pPr>
            <a:endParaRPr lang="zh-CN" altLang="en-US" sz="3000" dirty="0">
              <a:solidFill>
                <a:schemeClr val="tx1">
                  <a:lumMod val="65000"/>
                  <a:lumOff val="35000"/>
                </a:schemeClr>
              </a:solidFill>
              <a:latin typeface="+mj-ea"/>
              <a:ea typeface="+mj-ea"/>
            </a:endParaRPr>
          </a:p>
          <a:p>
            <a:pPr marL="0" lvl="1" algn="l" eaLnBrk="1" hangingPunct="1">
              <a:lnSpc>
                <a:spcPct val="90000"/>
              </a:lnSpc>
              <a:spcBef>
                <a:spcPts val="1200"/>
              </a:spcBef>
              <a:buNone/>
            </a:pPr>
            <a:endParaRPr lang="zh-CN" altLang="en-US" sz="3000" dirty="0">
              <a:solidFill>
                <a:schemeClr val="tx1">
                  <a:lumMod val="65000"/>
                  <a:lumOff val="35000"/>
                </a:schemeClr>
              </a:solidFill>
              <a:latin typeface="+mj-ea"/>
              <a:ea typeface="+mj-ea"/>
            </a:endParaRPr>
          </a:p>
          <a:p>
            <a:pPr marL="1335405" lvl="2" indent="0" algn="l">
              <a:lnSpc>
                <a:spcPct val="120000"/>
              </a:lnSpc>
              <a:spcBef>
                <a:spcPct val="20000"/>
              </a:spcBef>
              <a:buFont typeface="Wingdings" panose="05000000000000000000" pitchFamily="2" charset="2"/>
              <a:buNone/>
            </a:pPr>
            <a:r>
              <a:rPr lang="zh-CN" altLang="en-US" sz="3000" dirty="0">
                <a:solidFill>
                  <a:schemeClr val="tx1">
                    <a:lumMod val="65000"/>
                    <a:lumOff val="35000"/>
                  </a:schemeClr>
                </a:solidFill>
                <a:latin typeface="+mj-ea"/>
                <a:ea typeface="+mj-ea"/>
                <a:sym typeface="+mn-ea"/>
              </a:rPr>
              <a:t>    。</a:t>
            </a:r>
            <a:endParaRPr lang="zh-CN" altLang="en-US" sz="30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8446135" cy="648335"/>
          </a:xfrm>
        </p:spPr>
        <p:txBody>
          <a:bodyPr/>
          <a:lstStyle/>
          <a:p>
            <a:r>
              <a:rPr lang="en-US" altLang="zh-CN" dirty="0"/>
              <a:t>ZigBee</a:t>
            </a:r>
            <a:r>
              <a:rPr lang="zh-CN" altLang="en-US" dirty="0"/>
              <a:t>的工作频率和物理信道</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Rectangle 3"/>
          <p:cNvSpPr>
            <a:spLocks noGrp="1" noChangeArrowheads="1"/>
          </p:cNvSpPr>
          <p:nvPr>
            <p:ph type="body" idx="4294967295"/>
          </p:nvPr>
        </p:nvSpPr>
        <p:spPr>
          <a:xfrm>
            <a:off x="1152699" y="1223625"/>
            <a:ext cx="16955330" cy="2896815"/>
          </a:xfrm>
          <a:prstGeom prst="rect">
            <a:avLst/>
          </a:prstGeom>
        </p:spPr>
        <p:txBody>
          <a:bodyPr/>
          <a:lstStyle/>
          <a:p>
            <a:pPr eaLnBrk="1" hangingPunct="1">
              <a:lnSpc>
                <a:spcPct val="150000"/>
              </a:lnSpc>
            </a:pPr>
            <a:r>
              <a:rPr lang="en-US" altLang="zh-CN" sz="2800" dirty="0">
                <a:solidFill>
                  <a:schemeClr val="tx1">
                    <a:lumMod val="75000"/>
                    <a:lumOff val="25000"/>
                  </a:schemeClr>
                </a:solidFill>
                <a:latin typeface="+mj-ea"/>
                <a:ea typeface="+mj-ea"/>
                <a:sym typeface="+mn-ea"/>
              </a:rPr>
              <a:t>ZigBee</a:t>
            </a:r>
            <a:r>
              <a:rPr lang="zh-CN" altLang="en-US" sz="2800" dirty="0">
                <a:solidFill>
                  <a:schemeClr val="tx1">
                    <a:lumMod val="75000"/>
                    <a:lumOff val="25000"/>
                  </a:schemeClr>
                </a:solidFill>
                <a:latin typeface="+mj-ea"/>
                <a:ea typeface="+mj-ea"/>
                <a:sym typeface="+mn-ea"/>
              </a:rPr>
              <a:t>的工作频段包括：</a:t>
            </a:r>
            <a:r>
              <a:rPr lang="en-US" altLang="zh-CN" sz="2800" dirty="0">
                <a:solidFill>
                  <a:schemeClr val="tx1">
                    <a:lumMod val="75000"/>
                    <a:lumOff val="25000"/>
                  </a:schemeClr>
                </a:solidFill>
                <a:latin typeface="+mj-ea"/>
                <a:ea typeface="+mj-ea"/>
                <a:sym typeface="+mn-ea"/>
              </a:rPr>
              <a:t>2.4GHz</a:t>
            </a:r>
            <a:r>
              <a:rPr lang="zh-CN" altLang="en-US" sz="2800" dirty="0">
                <a:solidFill>
                  <a:schemeClr val="tx1">
                    <a:lumMod val="75000"/>
                    <a:lumOff val="25000"/>
                  </a:schemeClr>
                </a:solidFill>
                <a:latin typeface="+mj-ea"/>
                <a:ea typeface="+mj-ea"/>
                <a:sym typeface="+mn-ea"/>
              </a:rPr>
              <a:t>、</a:t>
            </a:r>
            <a:r>
              <a:rPr lang="en-US" altLang="zh-CN" sz="2800" dirty="0">
                <a:solidFill>
                  <a:schemeClr val="tx1">
                    <a:lumMod val="75000"/>
                    <a:lumOff val="25000"/>
                  </a:schemeClr>
                </a:solidFill>
                <a:latin typeface="+mj-ea"/>
                <a:ea typeface="+mj-ea"/>
                <a:sym typeface="+mn-ea"/>
              </a:rPr>
              <a:t>915MHz</a:t>
            </a:r>
            <a:r>
              <a:rPr lang="zh-CN" altLang="en-US" sz="2800" dirty="0">
                <a:solidFill>
                  <a:schemeClr val="tx1">
                    <a:lumMod val="75000"/>
                    <a:lumOff val="25000"/>
                  </a:schemeClr>
                </a:solidFill>
                <a:latin typeface="+mj-ea"/>
                <a:ea typeface="+mj-ea"/>
                <a:sym typeface="+mn-ea"/>
              </a:rPr>
              <a:t>、</a:t>
            </a:r>
            <a:r>
              <a:rPr lang="en-US" altLang="zh-CN" sz="2800" dirty="0">
                <a:solidFill>
                  <a:schemeClr val="tx1">
                    <a:lumMod val="75000"/>
                    <a:lumOff val="25000"/>
                  </a:schemeClr>
                </a:solidFill>
                <a:latin typeface="+mj-ea"/>
                <a:ea typeface="+mj-ea"/>
                <a:sym typeface="+mn-ea"/>
              </a:rPr>
              <a:t>869MHz</a:t>
            </a:r>
            <a:endParaRPr lang="en-US" altLang="zh-CN" sz="2800" dirty="0">
              <a:solidFill>
                <a:schemeClr val="tx1">
                  <a:lumMod val="75000"/>
                  <a:lumOff val="25000"/>
                </a:schemeClr>
              </a:solidFill>
              <a:latin typeface="+mj-ea"/>
              <a:ea typeface="+mj-ea"/>
            </a:endParaRPr>
          </a:p>
          <a:p>
            <a:pPr eaLnBrk="1" hangingPunct="1">
              <a:lnSpc>
                <a:spcPct val="150000"/>
              </a:lnSpc>
            </a:pPr>
            <a:r>
              <a:rPr lang="en-US" altLang="zh-CN" sz="2800" dirty="0">
                <a:solidFill>
                  <a:schemeClr val="tx1">
                    <a:lumMod val="75000"/>
                    <a:lumOff val="25000"/>
                  </a:schemeClr>
                </a:solidFill>
                <a:latin typeface="+mj-ea"/>
                <a:ea typeface="+mj-ea"/>
              </a:rPr>
              <a:t>ZigBee</a:t>
            </a:r>
            <a:r>
              <a:rPr lang="zh-CN" altLang="en-US" sz="2800" dirty="0">
                <a:solidFill>
                  <a:schemeClr val="tx1">
                    <a:lumMod val="75000"/>
                    <a:lumOff val="25000"/>
                  </a:schemeClr>
                </a:solidFill>
                <a:latin typeface="+mj-ea"/>
                <a:ea typeface="+mj-ea"/>
              </a:rPr>
              <a:t>定义了</a:t>
            </a:r>
            <a:r>
              <a:rPr lang="en-US" altLang="zh-CN" sz="2800" dirty="0">
                <a:solidFill>
                  <a:schemeClr val="tx1">
                    <a:lumMod val="75000"/>
                    <a:lumOff val="25000"/>
                  </a:schemeClr>
                </a:solidFill>
                <a:latin typeface="+mj-ea"/>
                <a:ea typeface="+mj-ea"/>
              </a:rPr>
              <a:t>27</a:t>
            </a:r>
            <a:r>
              <a:rPr lang="zh-CN" altLang="en-US" sz="2800" dirty="0">
                <a:solidFill>
                  <a:schemeClr val="tx1">
                    <a:lumMod val="75000"/>
                    <a:lumOff val="25000"/>
                  </a:schemeClr>
                </a:solidFill>
                <a:latin typeface="+mj-ea"/>
                <a:ea typeface="+mj-ea"/>
              </a:rPr>
              <a:t>个信道，</a:t>
            </a:r>
            <a:r>
              <a:rPr lang="en-US" altLang="zh-CN" sz="2800" dirty="0">
                <a:solidFill>
                  <a:schemeClr val="tx1">
                    <a:lumMod val="75000"/>
                    <a:lumOff val="25000"/>
                  </a:schemeClr>
                </a:solidFill>
                <a:latin typeface="+mj-ea"/>
                <a:ea typeface="+mj-ea"/>
              </a:rPr>
              <a:t> </a:t>
            </a:r>
            <a:r>
              <a:rPr lang="zh-CN" altLang="en-US" sz="2800" dirty="0">
                <a:solidFill>
                  <a:schemeClr val="tx1">
                    <a:lumMod val="75000"/>
                    <a:lumOff val="25000"/>
                  </a:schemeClr>
                </a:solidFill>
                <a:latin typeface="+mj-ea"/>
                <a:ea typeface="+mj-ea"/>
              </a:rPr>
              <a:t>在 </a:t>
            </a:r>
            <a:r>
              <a:rPr lang="en-US" altLang="zh-CN" sz="2800" dirty="0">
                <a:solidFill>
                  <a:schemeClr val="tx1">
                    <a:lumMod val="75000"/>
                    <a:lumOff val="25000"/>
                  </a:schemeClr>
                </a:solidFill>
                <a:latin typeface="+mj-ea"/>
                <a:ea typeface="+mj-ea"/>
              </a:rPr>
              <a:t>2.4G </a:t>
            </a:r>
            <a:r>
              <a:rPr lang="zh-CN" altLang="en-US" sz="2800" dirty="0">
                <a:solidFill>
                  <a:schemeClr val="tx1">
                    <a:lumMod val="75000"/>
                    <a:lumOff val="25000"/>
                  </a:schemeClr>
                </a:solidFill>
                <a:latin typeface="+mj-ea"/>
                <a:ea typeface="+mj-ea"/>
              </a:rPr>
              <a:t>的频段上具有 </a:t>
            </a:r>
            <a:r>
              <a:rPr lang="en-US" altLang="zh-CN" sz="2800" dirty="0">
                <a:solidFill>
                  <a:schemeClr val="tx1">
                    <a:lumMod val="75000"/>
                    <a:lumOff val="25000"/>
                  </a:schemeClr>
                </a:solidFill>
                <a:latin typeface="+mj-ea"/>
                <a:ea typeface="+mj-ea"/>
              </a:rPr>
              <a:t>16 </a:t>
            </a:r>
            <a:r>
              <a:rPr lang="zh-CN" altLang="en-US" sz="2800" dirty="0">
                <a:solidFill>
                  <a:schemeClr val="tx1">
                    <a:lumMod val="75000"/>
                    <a:lumOff val="25000"/>
                  </a:schemeClr>
                </a:solidFill>
                <a:latin typeface="+mj-ea"/>
                <a:ea typeface="+mj-ea"/>
              </a:rPr>
              <a:t>个信道，从 </a:t>
            </a:r>
            <a:r>
              <a:rPr lang="en-US" altLang="zh-CN" sz="2800" dirty="0">
                <a:solidFill>
                  <a:schemeClr val="tx1">
                    <a:lumMod val="75000"/>
                    <a:lumOff val="25000"/>
                  </a:schemeClr>
                </a:solidFill>
                <a:latin typeface="+mj-ea"/>
                <a:ea typeface="+mj-ea"/>
              </a:rPr>
              <a:t>2.405GHz ~2.480GHz </a:t>
            </a:r>
            <a:r>
              <a:rPr lang="zh-CN" altLang="en-US" sz="2800" dirty="0">
                <a:solidFill>
                  <a:schemeClr val="tx1">
                    <a:lumMod val="75000"/>
                    <a:lumOff val="25000"/>
                  </a:schemeClr>
                </a:solidFill>
                <a:latin typeface="+mj-ea"/>
                <a:ea typeface="+mj-ea"/>
              </a:rPr>
              <a:t>间分布，信道间隔是 </a:t>
            </a:r>
            <a:r>
              <a:rPr lang="en-US" altLang="zh-CN" sz="2800" dirty="0">
                <a:solidFill>
                  <a:schemeClr val="tx1">
                    <a:lumMod val="75000"/>
                    <a:lumOff val="25000"/>
                  </a:schemeClr>
                </a:solidFill>
                <a:latin typeface="+mj-ea"/>
                <a:ea typeface="+mj-ea"/>
              </a:rPr>
              <a:t>5MHz</a:t>
            </a:r>
            <a:r>
              <a:rPr lang="zh-CN" altLang="en-US" sz="2800" dirty="0">
                <a:solidFill>
                  <a:schemeClr val="tx1">
                    <a:lumMod val="75000"/>
                    <a:lumOff val="25000"/>
                  </a:schemeClr>
                </a:solidFill>
                <a:latin typeface="+mj-ea"/>
                <a:ea typeface="+mj-ea"/>
              </a:rPr>
              <a:t>，具有很强的信道抗串扰能力</a:t>
            </a:r>
            <a:endParaRPr lang="zh-CN" altLang="en-US" sz="2800" dirty="0">
              <a:solidFill>
                <a:schemeClr val="tx1">
                  <a:lumMod val="75000"/>
                  <a:lumOff val="25000"/>
                </a:schemeClr>
              </a:solidFill>
              <a:latin typeface="+mj-ea"/>
              <a:ea typeface="+mj-ea"/>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88" y="3799532"/>
            <a:ext cx="8856984" cy="305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3539" y="3967344"/>
            <a:ext cx="9394490" cy="441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2734925" y="1520190"/>
            <a:ext cx="1676400" cy="366395"/>
          </a:xfrm>
          <a:prstGeom prst="rect">
            <a:avLst/>
          </a:prstGeom>
          <a:solidFill>
            <a:srgbClr val="CC99FF"/>
          </a:solidFill>
          <a:ln w="9525">
            <a:noFill/>
          </a:ln>
          <a:effectLst>
            <a:prstShdw prst="shdw17" dist="63500" dir="13987806">
              <a:srgbClr val="CC99FF">
                <a:gamma/>
                <a:shade val="60000"/>
                <a:invGamma/>
              </a:srgbClr>
            </a:prstShdw>
          </a:effectLst>
        </p:spPr>
        <p:txBody>
          <a:bodyPr/>
          <a:lstStyle/>
          <a:p>
            <a:endParaRPr lang="zh-CN" altLang="en-US"/>
          </a:p>
        </p:txBody>
      </p:sp>
      <p:sp>
        <p:nvSpPr>
          <p:cNvPr id="338957" name="文本框 338956"/>
          <p:cNvSpPr txBox="1"/>
          <p:nvPr/>
        </p:nvSpPr>
        <p:spPr>
          <a:xfrm>
            <a:off x="12734925" y="1519873"/>
            <a:ext cx="1676400" cy="366712"/>
          </a:xfrm>
          <a:prstGeom prst="rect">
            <a:avLst/>
          </a:prstGeom>
          <a:noFill/>
          <a:ln w="9525">
            <a:noFill/>
          </a:ln>
          <a:effectLst>
            <a:prstShdw prst="shdw17" dist="17961" dir="13499999">
              <a:srgbClr val="CC99FF">
                <a:gamma/>
                <a:shade val="60000"/>
                <a:invGamma/>
              </a:srgbClr>
            </a:prstShdw>
          </a:effectLst>
        </p:spPr>
        <p:txBody>
          <a:bodyPr>
            <a:spAutoFit/>
          </a:bodyPr>
          <a:lstStyle/>
          <a:p>
            <a:pPr>
              <a:spcBef>
                <a:spcPct val="50000"/>
              </a:spcBef>
            </a:pPr>
            <a:r>
              <a:rPr lang="en-US" altLang="zh-CN">
                <a:solidFill>
                  <a:srgbClr val="0000FF"/>
                </a:solidFill>
                <a:latin typeface="Arial" panose="020B0604020202020204" pitchFamily="34" charset="0"/>
                <a:ea typeface="宋体" panose="02010600030101010101" pitchFamily="2" charset="-122"/>
              </a:rPr>
              <a:t>IEEE802.15.4</a:t>
            </a:r>
            <a:endParaRPr lang="en-US" altLang="zh-CN">
              <a:solidFill>
                <a:srgbClr val="0000FF"/>
              </a:solidFill>
              <a:latin typeface="Arial" panose="020B0604020202020204" pitchFamily="34" charset="0"/>
              <a:ea typeface="宋体" panose="02010600030101010101" pitchFamily="2" charset="-122"/>
            </a:endParaRPr>
          </a:p>
        </p:txBody>
      </p:sp>
      <p:sp>
        <p:nvSpPr>
          <p:cNvPr id="3" name="文本框 2"/>
          <p:cNvSpPr txBox="1"/>
          <p:nvPr/>
        </p:nvSpPr>
        <p:spPr>
          <a:xfrm>
            <a:off x="9112250" y="8921750"/>
            <a:ext cx="7987030" cy="706755"/>
          </a:xfrm>
          <a:prstGeom prst="rect">
            <a:avLst/>
          </a:prstGeom>
          <a:noFill/>
        </p:spPr>
        <p:txBody>
          <a:bodyPr wrap="square" rtlCol="0" anchor="t">
            <a:spAutoFit/>
          </a:bodyPr>
          <a:lstStyle/>
          <a:p>
            <a:pPr>
              <a:buNone/>
            </a:pPr>
            <a:r>
              <a:rPr lang="zh-CN" altLang="x-none" sz="2000" dirty="0">
                <a:latin typeface="微软雅黑" panose="020B0503020204020204" pitchFamily="34" charset="-122"/>
                <a:ea typeface="微软雅黑" panose="020B0503020204020204" pitchFamily="34" charset="-122"/>
                <a:cs typeface="微软雅黑" panose="020B0503020204020204" pitchFamily="34" charset="-122"/>
                <a:sym typeface="+mn-ea"/>
              </a:rPr>
              <a:t>此三个频带其各自信道带宽也不同，分别为0.6MHZ，2MHZ和5MHZ，分别有1个10个和16个信道.</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表格 7"/>
          <p:cNvGraphicFramePr>
            <a:graphicFrameLocks noGrp="1"/>
          </p:cNvGraphicFramePr>
          <p:nvPr>
            <p:custDataLst>
              <p:tags r:id="rId3"/>
            </p:custDataLst>
          </p:nvPr>
        </p:nvGraphicFramePr>
        <p:xfrm>
          <a:off x="352743" y="7344410"/>
          <a:ext cx="8080375" cy="1979930"/>
        </p:xfrm>
        <a:graphic>
          <a:graphicData uri="http://schemas.openxmlformats.org/drawingml/2006/table">
            <a:tbl>
              <a:tblPr/>
              <a:tblGrid>
                <a:gridCol w="1615440"/>
                <a:gridCol w="1884045"/>
                <a:gridCol w="1347470"/>
                <a:gridCol w="1616710"/>
                <a:gridCol w="1616710"/>
              </a:tblGrid>
              <a:tr h="380365">
                <a:tc>
                  <a:txBody>
                    <a:bodyPr/>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信道编号</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000" kern="100" dirty="0">
                          <a:latin typeface="微软雅黑" panose="020B0503020204020204" pitchFamily="34" charset="-122"/>
                          <a:ea typeface="微软雅黑" panose="020B0503020204020204" pitchFamily="34" charset="-122"/>
                          <a:cs typeface="Times New Roman" panose="02020603050405020304"/>
                        </a:rPr>
                        <a:t>中心频率</a:t>
                      </a:r>
                      <a:endParaRPr lang="zh-CN"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信道间隔</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频率上限</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zh-CN" sz="2000" kern="100">
                          <a:latin typeface="微软雅黑" panose="020B0503020204020204" pitchFamily="34" charset="-122"/>
                          <a:ea typeface="微软雅黑" panose="020B0503020204020204" pitchFamily="34" charset="-122"/>
                          <a:cs typeface="Times New Roman" panose="02020603050405020304"/>
                        </a:rPr>
                        <a:t>频率下限</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365">
                <a:tc>
                  <a:txBody>
                    <a:bodyPr/>
                    <a:p>
                      <a:pPr algn="ctr">
                        <a:spcAft>
                          <a:spcPts val="0"/>
                        </a:spcAft>
                      </a:pPr>
                      <a:r>
                        <a:rPr lang="en-US" sz="2000" i="1" kern="100">
                          <a:latin typeface="微软雅黑" panose="020B0503020204020204" pitchFamily="34" charset="-122"/>
                          <a:ea typeface="微软雅黑" panose="020B0503020204020204" pitchFamily="34" charset="-122"/>
                          <a:cs typeface="Times New Roman" panose="02020603050405020304"/>
                        </a:rPr>
                        <a:t>k</a:t>
                      </a:r>
                      <a:r>
                        <a:rPr lang="en-US" sz="2000" kern="100">
                          <a:latin typeface="微软雅黑" panose="020B0503020204020204" pitchFamily="34" charset="-122"/>
                          <a:ea typeface="微软雅黑" panose="020B0503020204020204" pitchFamily="34" charset="-122"/>
                          <a:cs typeface="Times New Roman" panose="02020603050405020304"/>
                        </a:rPr>
                        <a:t>=0</a:t>
                      </a:r>
                      <a:endParaRPr lang="en-US"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dirty="0">
                          <a:latin typeface="微软雅黑" panose="020B0503020204020204" pitchFamily="34" charset="-122"/>
                          <a:ea typeface="微软雅黑" panose="020B0503020204020204" pitchFamily="34" charset="-122"/>
                          <a:cs typeface="Times New Roman" panose="02020603050405020304"/>
                        </a:rPr>
                        <a:t>868.3</a:t>
                      </a:r>
                      <a:endParaRPr lang="en-US"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endParaRPr lang="en-US"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868.6</a:t>
                      </a:r>
                      <a:endParaRPr lang="en-US"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868.0</a:t>
                      </a:r>
                      <a:endParaRPr lang="en-US"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p>
                      <a:pPr algn="ctr">
                        <a:spcAft>
                          <a:spcPts val="0"/>
                        </a:spcAft>
                      </a:pPr>
                      <a:r>
                        <a:rPr lang="en-US" sz="2000" i="1" kern="100">
                          <a:latin typeface="微软雅黑" panose="020B0503020204020204" pitchFamily="34" charset="-122"/>
                          <a:ea typeface="微软雅黑" panose="020B0503020204020204" pitchFamily="34" charset="-122"/>
                          <a:cs typeface="Times New Roman" panose="02020603050405020304"/>
                        </a:rPr>
                        <a:t>k</a:t>
                      </a:r>
                      <a:r>
                        <a:rPr lang="en-US" sz="2000" kern="100">
                          <a:latin typeface="微软雅黑" panose="020B0503020204020204" pitchFamily="34" charset="-122"/>
                          <a:ea typeface="微软雅黑" panose="020B0503020204020204" pitchFamily="34" charset="-122"/>
                          <a:cs typeface="Times New Roman" panose="02020603050405020304"/>
                        </a:rPr>
                        <a:t>=1,2,3,</a:t>
                      </a:r>
                      <a:r>
                        <a:rPr lang="zh-CN" sz="2000" kern="100">
                          <a:latin typeface="微软雅黑" panose="020B0503020204020204" pitchFamily="34" charset="-122"/>
                          <a:ea typeface="微软雅黑" panose="020B0503020204020204" pitchFamily="34" charset="-122"/>
                          <a:cs typeface="Times New Roman" panose="02020603050405020304"/>
                        </a:rPr>
                        <a:t>…</a:t>
                      </a:r>
                      <a:r>
                        <a:rPr lang="en-US" sz="2000" kern="100">
                          <a:latin typeface="微软雅黑" panose="020B0503020204020204" pitchFamily="34" charset="-122"/>
                          <a:ea typeface="微软雅黑" panose="020B0503020204020204" pitchFamily="34" charset="-122"/>
                          <a:cs typeface="Times New Roman" panose="02020603050405020304"/>
                        </a:rPr>
                        <a:t>,10</a:t>
                      </a:r>
                      <a:endParaRPr lang="zh-CN"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dirty="0">
                          <a:latin typeface="微软雅黑" panose="020B0503020204020204" pitchFamily="34" charset="-122"/>
                          <a:ea typeface="微软雅黑" panose="020B0503020204020204" pitchFamily="34" charset="-122"/>
                          <a:cs typeface="Times New Roman" panose="02020603050405020304"/>
                        </a:rPr>
                        <a:t>906+2(</a:t>
                      </a:r>
                      <a:r>
                        <a:rPr lang="en-US" sz="2000" i="1" kern="100" dirty="0">
                          <a:latin typeface="微软雅黑" panose="020B0503020204020204" pitchFamily="34" charset="-122"/>
                          <a:ea typeface="微软雅黑" panose="020B0503020204020204" pitchFamily="34" charset="-122"/>
                          <a:cs typeface="Times New Roman" panose="02020603050405020304"/>
                        </a:rPr>
                        <a:t>k</a:t>
                      </a:r>
                      <a:r>
                        <a:rPr lang="en-US" sz="2000" kern="100" dirty="0">
                          <a:latin typeface="微软雅黑" panose="020B0503020204020204" pitchFamily="34" charset="-122"/>
                          <a:ea typeface="微软雅黑" panose="020B0503020204020204" pitchFamily="34" charset="-122"/>
                          <a:cs typeface="Times New Roman" panose="02020603050405020304"/>
                        </a:rPr>
                        <a:t>-1)</a:t>
                      </a:r>
                      <a:endParaRPr lang="en-US"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2</a:t>
                      </a:r>
                      <a:endParaRPr lang="en-US"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9028.0</a:t>
                      </a:r>
                      <a:endParaRPr lang="en-US"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902.0</a:t>
                      </a:r>
                      <a:endParaRPr lang="en-US"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p>
                      <a:pPr algn="ctr">
                        <a:spcAft>
                          <a:spcPts val="0"/>
                        </a:spcAft>
                      </a:pPr>
                      <a:r>
                        <a:rPr lang="en-US" sz="2000" i="1" kern="100">
                          <a:latin typeface="微软雅黑" panose="020B0503020204020204" pitchFamily="34" charset="-122"/>
                          <a:ea typeface="微软雅黑" panose="020B0503020204020204" pitchFamily="34" charset="-122"/>
                          <a:cs typeface="Times New Roman" panose="02020603050405020304"/>
                        </a:rPr>
                        <a:t>k</a:t>
                      </a:r>
                      <a:r>
                        <a:rPr lang="en-US" sz="2000" kern="100">
                          <a:latin typeface="微软雅黑" panose="020B0503020204020204" pitchFamily="34" charset="-122"/>
                          <a:ea typeface="微软雅黑" panose="020B0503020204020204" pitchFamily="34" charset="-122"/>
                          <a:cs typeface="Times New Roman" panose="02020603050405020304"/>
                        </a:rPr>
                        <a:t>=11,12,13</a:t>
                      </a:r>
                      <a:endParaRPr lang="en-US"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latin typeface="微软雅黑" panose="020B0503020204020204" pitchFamily="34" charset="-122"/>
                          <a:ea typeface="微软雅黑" panose="020B0503020204020204" pitchFamily="34" charset="-122"/>
                          <a:cs typeface="Times New Roman" panose="02020603050405020304"/>
                        </a:rPr>
                        <a:t>2401+5(</a:t>
                      </a:r>
                      <a:r>
                        <a:rPr lang="en-US" sz="2000" i="1" kern="100">
                          <a:latin typeface="微软雅黑" panose="020B0503020204020204" pitchFamily="34" charset="-122"/>
                          <a:ea typeface="微软雅黑" panose="020B0503020204020204" pitchFamily="34" charset="-122"/>
                          <a:cs typeface="Times New Roman" panose="02020603050405020304"/>
                        </a:rPr>
                        <a:t>k</a:t>
                      </a:r>
                      <a:r>
                        <a:rPr lang="en-US" sz="2000" kern="100">
                          <a:latin typeface="微软雅黑" panose="020B0503020204020204" pitchFamily="34" charset="-122"/>
                          <a:ea typeface="微软雅黑" panose="020B0503020204020204" pitchFamily="34" charset="-122"/>
                          <a:cs typeface="Times New Roman" panose="02020603050405020304"/>
                        </a:rPr>
                        <a:t>-11)</a:t>
                      </a:r>
                      <a:endParaRPr lang="en-US" sz="2000" kern="10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dirty="0">
                          <a:latin typeface="微软雅黑" panose="020B0503020204020204" pitchFamily="34" charset="-122"/>
                          <a:ea typeface="微软雅黑" panose="020B0503020204020204" pitchFamily="34" charset="-122"/>
                          <a:cs typeface="Times New Roman" panose="02020603050405020304"/>
                        </a:rPr>
                        <a:t>5</a:t>
                      </a:r>
                      <a:endParaRPr lang="en-US"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dirty="0">
                          <a:latin typeface="微软雅黑" panose="020B0503020204020204" pitchFamily="34" charset="-122"/>
                          <a:ea typeface="微软雅黑" panose="020B0503020204020204" pitchFamily="34" charset="-122"/>
                          <a:cs typeface="Times New Roman" panose="02020603050405020304"/>
                        </a:rPr>
                        <a:t>2483.5</a:t>
                      </a:r>
                      <a:endParaRPr lang="en-US"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dirty="0">
                          <a:latin typeface="微软雅黑" panose="020B0503020204020204" pitchFamily="34" charset="-122"/>
                          <a:ea typeface="微软雅黑" panose="020B0503020204020204" pitchFamily="34" charset="-122"/>
                          <a:cs typeface="Times New Roman" panose="02020603050405020304"/>
                        </a:rPr>
                        <a:t>2400.0</a:t>
                      </a:r>
                      <a:endParaRPr lang="en-US" sz="2000" kern="100" dirty="0">
                        <a:latin typeface="微软雅黑" panose="020B0503020204020204" pitchFamily="34" charset="-122"/>
                        <a:ea typeface="微软雅黑" panose="020B0503020204020204" pitchFamily="34"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38957"/>
                                        </p:tgtEl>
                                        <p:attrNameLst>
                                          <p:attrName>style.visibility</p:attrName>
                                        </p:attrNameLst>
                                      </p:cBhvr>
                                      <p:to>
                                        <p:strVal val="visible"/>
                                      </p:to>
                                    </p:set>
                                    <p:animEffect transition="in" filter="randombar(horizontal)">
                                      <p:cBhvr>
                                        <p:cTn id="22" dur="500"/>
                                        <p:tgtEl>
                                          <p:spTgt spid="338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57"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r>
              <a:rPr lang="zh-CN" altLang="en-US" dirty="0"/>
              <a:t>与</a:t>
            </a:r>
            <a:r>
              <a:rPr lang="en-US" altLang="zh-CN" dirty="0"/>
              <a:t>WLAN</a:t>
            </a:r>
            <a:r>
              <a:rPr lang="zh-CN" altLang="en-US" dirty="0"/>
              <a:t>共存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12677" y="1736323"/>
            <a:ext cx="14268450" cy="2571750"/>
          </a:xfrm>
          <a:prstGeom prst="rect">
            <a:avLst/>
          </a:prstGeom>
        </p:spPr>
      </p:pic>
      <p:pic>
        <p:nvPicPr>
          <p:cNvPr id="4" name="图片 3"/>
          <p:cNvPicPr>
            <a:picLocks noChangeAspect="1"/>
          </p:cNvPicPr>
          <p:nvPr/>
        </p:nvPicPr>
        <p:blipFill>
          <a:blip r:embed="rId2"/>
          <a:stretch>
            <a:fillRect/>
          </a:stretch>
        </p:blipFill>
        <p:spPr>
          <a:xfrm>
            <a:off x="1106398" y="5132893"/>
            <a:ext cx="14525625" cy="2533650"/>
          </a:xfrm>
          <a:prstGeom prst="rect">
            <a:avLst/>
          </a:prstGeom>
        </p:spPr>
      </p:pic>
      <p:pic>
        <p:nvPicPr>
          <p:cNvPr id="2" name="图片 1"/>
          <p:cNvPicPr>
            <a:picLocks noChangeAspect="1"/>
          </p:cNvPicPr>
          <p:nvPr/>
        </p:nvPicPr>
        <p:blipFill>
          <a:blip r:embed="rId3"/>
          <a:stretch>
            <a:fillRect/>
          </a:stretch>
        </p:blipFill>
        <p:spPr>
          <a:xfrm>
            <a:off x="9508490" y="4486275"/>
            <a:ext cx="8648700" cy="5008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fontAlgn="auto">
              <a:spcAft>
                <a:spcPts val="0"/>
              </a:spcAft>
            </a:pPr>
            <a:r>
              <a:rPr lang="en-US" altLang="zh-CN" dirty="0">
                <a:sym typeface="+mn-ea"/>
              </a:rPr>
              <a:t>UWB（超宽带技术）</a:t>
            </a:r>
            <a:endParaRPr lang="zh-CN" altLang="en-US" dirty="0"/>
          </a:p>
        </p:txBody>
      </p:sp>
      <p:grpSp>
        <p:nvGrpSpPr>
          <p:cNvPr id="2" name="Group 3"/>
          <p:cNvGrpSpPr/>
          <p:nvPr/>
        </p:nvGrpSpPr>
        <p:grpSpPr>
          <a:xfrm>
            <a:off x="2335961" y="1912619"/>
            <a:ext cx="4173238" cy="1121916"/>
            <a:chOff x="816" y="2304"/>
            <a:chExt cx="1440" cy="448"/>
          </a:xfrm>
        </p:grpSpPr>
        <p:sp>
          <p:nvSpPr>
            <p:cNvPr id="9" name="Freeform 4"/>
            <p:cNvSpPr/>
            <p:nvPr/>
          </p:nvSpPr>
          <p:spPr bwMode="gray">
            <a:xfrm>
              <a:off x="901" y="2562"/>
              <a:ext cx="1272" cy="190"/>
            </a:xfrm>
            <a:custGeom>
              <a:avLst/>
              <a:gdLst/>
              <a:ahLst/>
              <a:cxnLst>
                <a:cxn ang="0">
                  <a:pos x="1120" y="252"/>
                </a:cxn>
                <a:cxn ang="0">
                  <a:pos x="1116" y="250"/>
                </a:cxn>
                <a:cxn ang="0">
                  <a:pos x="1100" y="246"/>
                </a:cxn>
                <a:cxn ang="0">
                  <a:pos x="1074" y="240"/>
                </a:cxn>
                <a:cxn ang="0">
                  <a:pos x="1038" y="232"/>
                </a:cxn>
                <a:cxn ang="0">
                  <a:pos x="992" y="222"/>
                </a:cxn>
                <a:cxn ang="0">
                  <a:pos x="938" y="212"/>
                </a:cxn>
                <a:cxn ang="0">
                  <a:pos x="876" y="204"/>
                </a:cxn>
                <a:cxn ang="0">
                  <a:pos x="806" y="196"/>
                </a:cxn>
                <a:cxn ang="0">
                  <a:pos x="730" y="190"/>
                </a:cxn>
                <a:cxn ang="0">
                  <a:pos x="646" y="184"/>
                </a:cxn>
                <a:cxn ang="0">
                  <a:pos x="556" y="184"/>
                </a:cxn>
                <a:cxn ang="0">
                  <a:pos x="466" y="184"/>
                </a:cxn>
                <a:cxn ang="0">
                  <a:pos x="384" y="190"/>
                </a:cxn>
                <a:cxn ang="0">
                  <a:pos x="308" y="196"/>
                </a:cxn>
                <a:cxn ang="0">
                  <a:pos x="238" y="204"/>
                </a:cxn>
                <a:cxn ang="0">
                  <a:pos x="178" y="212"/>
                </a:cxn>
                <a:cxn ang="0">
                  <a:pos x="126" y="222"/>
                </a:cxn>
                <a:cxn ang="0">
                  <a:pos x="82" y="232"/>
                </a:cxn>
                <a:cxn ang="0">
                  <a:pos x="46" y="240"/>
                </a:cxn>
                <a:cxn ang="0">
                  <a:pos x="20" y="246"/>
                </a:cxn>
                <a:cxn ang="0">
                  <a:pos x="6" y="250"/>
                </a:cxn>
                <a:cxn ang="0">
                  <a:pos x="0" y="252"/>
                </a:cxn>
                <a:cxn ang="0">
                  <a:pos x="0" y="62"/>
                </a:cxn>
                <a:cxn ang="0">
                  <a:pos x="560" y="0"/>
                </a:cxn>
                <a:cxn ang="0">
                  <a:pos x="1120" y="62"/>
                </a:cxn>
                <a:cxn ang="0">
                  <a:pos x="1120" y="252"/>
                </a:cxn>
                <a:cxn ang="0">
                  <a:pos x="1120" y="252"/>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2">
                <a:lumMod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ChangeArrowheads="1"/>
            </p:cNvSpPr>
            <p:nvPr/>
          </p:nvSpPr>
          <p:spPr bwMode="gray">
            <a:xfrm>
              <a:off x="816" y="2304"/>
              <a:ext cx="1440" cy="393"/>
            </a:xfrm>
            <a:prstGeom prst="rect">
              <a:avLst/>
            </a:prstGeom>
            <a:gradFill rotWithShape="1">
              <a:gsLst>
                <a:gs pos="0">
                  <a:schemeClr val="accent1"/>
                </a:gs>
                <a:gs pos="50000">
                  <a:schemeClr val="accent1">
                    <a:gamma/>
                    <a:tint val="57647"/>
                    <a:invGamma/>
                  </a:schemeClr>
                </a:gs>
                <a:gs pos="100000">
                  <a:schemeClr val="accent1"/>
                </a:gs>
              </a:gsLst>
              <a:lin ang="2700000" scaled="1"/>
            </a:gradFill>
            <a:ln w="9525" algn="ctr">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什么是超宽带？</a:t>
              </a:r>
              <a:endParaRPr kumimoji="0" lang="en-US" altLang="zh-CN" sz="30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grpSp>
      <p:cxnSp>
        <p:nvCxnSpPr>
          <p:cNvPr id="20" name="AutoShape 15"/>
          <p:cNvCxnSpPr>
            <a:cxnSpLocks noChangeShapeType="1"/>
          </p:cNvCxnSpPr>
          <p:nvPr/>
        </p:nvCxnSpPr>
        <p:spPr bwMode="gray">
          <a:xfrm rot="16200000" flipH="1">
            <a:off x="1632083" y="4910347"/>
            <a:ext cx="3966006" cy="0"/>
          </a:xfrm>
          <a:prstGeom prst="straightConnector1">
            <a:avLst/>
          </a:prstGeom>
          <a:noFill/>
          <a:ln w="9525">
            <a:solidFill>
              <a:schemeClr val="bg1">
                <a:lumMod val="50000"/>
              </a:schemeClr>
            </a:solidFill>
            <a:round/>
          </a:ln>
          <a:effectLst/>
        </p:spPr>
      </p:cxnSp>
      <p:sp>
        <p:nvSpPr>
          <p:cNvPr id="23" name="Line 18"/>
          <p:cNvSpPr>
            <a:spLocks noChangeShapeType="1"/>
          </p:cNvSpPr>
          <p:nvPr/>
        </p:nvSpPr>
        <p:spPr bwMode="auto">
          <a:xfrm>
            <a:off x="3722276" y="6893350"/>
            <a:ext cx="8918152" cy="0"/>
          </a:xfrm>
          <a:prstGeom prst="line">
            <a:avLst/>
          </a:prstGeom>
          <a:noFill/>
          <a:ln w="38100" cap="rnd">
            <a:solidFill>
              <a:schemeClr val="bg1">
                <a:lumMod val="50000"/>
              </a:schemeClr>
            </a:solidFill>
            <a:prstDash val="sysDot"/>
            <a:round/>
            <a:tailEnd type="oval"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7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Text Box 21"/>
          <p:cNvSpPr txBox="1"/>
          <p:nvPr/>
        </p:nvSpPr>
        <p:spPr>
          <a:xfrm>
            <a:off x="3722276" y="3248913"/>
            <a:ext cx="8691245" cy="3553460"/>
          </a:xfrm>
          <a:prstGeom prst="rect">
            <a:avLst/>
          </a:prstGeom>
          <a:noFill/>
          <a:ln w="9525">
            <a:noFill/>
          </a:ln>
        </p:spPr>
        <p:txBody>
          <a:bodyPr wrap="none">
            <a:spAutoFit/>
          </a:bodyPr>
          <a:lstStyle/>
          <a:p>
            <a:pPr algn="l" eaLnBrk="0" latinLnBrk="0" hangingPunct="0">
              <a:lnSpc>
                <a:spcPct val="150000"/>
              </a:lnSpc>
            </a:pPr>
            <a:r>
              <a:rPr lang="zh-CN" altLang="en-US" sz="3000" dirty="0">
                <a:latin typeface="Arial" panose="020B0604020202020204" pitchFamily="34" charset="0"/>
                <a:ea typeface="宋体" panose="02010600030101010101" pitchFamily="2" charset="-122"/>
              </a:rPr>
              <a:t>“</a:t>
            </a:r>
            <a:r>
              <a:rPr lang="en-US" altLang="zh-CN" sz="3000">
                <a:latin typeface="Arial" panose="020B0604020202020204" pitchFamily="34" charset="0"/>
                <a:ea typeface="宋体" panose="02010600030101010101" pitchFamily="2" charset="-122"/>
              </a:rPr>
              <a:t>UWB”</a:t>
            </a:r>
            <a:r>
              <a:rPr lang="zh-CN" altLang="en-US" sz="3000" dirty="0">
                <a:latin typeface="Arial" panose="020B0604020202020204" pitchFamily="34" charset="0"/>
                <a:ea typeface="宋体" panose="02010600030101010101" pitchFamily="2" charset="-122"/>
              </a:rPr>
              <a:t>是超宽带无线技术的缩写。始于</a:t>
            </a:r>
            <a:r>
              <a:rPr lang="en-US" altLang="zh-CN" sz="3000">
                <a:latin typeface="Arial" panose="020B0604020202020204" pitchFamily="34" charset="0"/>
                <a:ea typeface="宋体" panose="02010600030101010101" pitchFamily="2" charset="-122"/>
              </a:rPr>
              <a:t>20</a:t>
            </a:r>
            <a:r>
              <a:rPr lang="zh-CN" altLang="en-US" sz="3000" dirty="0">
                <a:latin typeface="Arial" panose="020B0604020202020204" pitchFamily="34" charset="0"/>
                <a:ea typeface="宋体" panose="02010600030101010101" pitchFamily="2" charset="-122"/>
              </a:rPr>
              <a:t>世纪</a:t>
            </a:r>
            <a:r>
              <a:rPr lang="en-US" altLang="zh-CN" sz="3000">
                <a:latin typeface="Arial" panose="020B0604020202020204" pitchFamily="34" charset="0"/>
                <a:ea typeface="宋体" panose="02010600030101010101" pitchFamily="2" charset="-122"/>
              </a:rPr>
              <a:t>60</a:t>
            </a:r>
            <a:endParaRPr lang="en-US" altLang="zh-CN" sz="3000">
              <a:latin typeface="Arial" panose="020B0604020202020204" pitchFamily="34" charset="0"/>
              <a:ea typeface="宋体" panose="02010600030101010101" pitchFamily="2" charset="-122"/>
            </a:endParaRPr>
          </a:p>
          <a:p>
            <a:pPr algn="l" eaLnBrk="0" latinLnBrk="0" hangingPunct="0">
              <a:lnSpc>
                <a:spcPct val="150000"/>
              </a:lnSpc>
            </a:pPr>
            <a:r>
              <a:rPr lang="zh-CN" altLang="en-US" sz="3000" dirty="0">
                <a:latin typeface="Arial" panose="020B0604020202020204" pitchFamily="34" charset="0"/>
                <a:ea typeface="宋体" panose="02010600030101010101" pitchFamily="2" charset="-122"/>
              </a:rPr>
              <a:t>年代兴起的脉冲通信技术，主要用于军用雷达、定</a:t>
            </a:r>
            <a:endParaRPr lang="en-US" altLang="zh-CN" sz="3000">
              <a:latin typeface="Arial" panose="020B0604020202020204" pitchFamily="34" charset="0"/>
              <a:ea typeface="宋体" panose="02010600030101010101" pitchFamily="2" charset="-122"/>
            </a:endParaRPr>
          </a:p>
          <a:p>
            <a:pPr algn="l" eaLnBrk="0" latinLnBrk="0" hangingPunct="0">
              <a:lnSpc>
                <a:spcPct val="150000"/>
              </a:lnSpc>
            </a:pPr>
            <a:r>
              <a:rPr lang="zh-CN" altLang="en-US" sz="3000" dirty="0">
                <a:latin typeface="Arial" panose="020B0604020202020204" pitchFamily="34" charset="0"/>
                <a:ea typeface="宋体" panose="02010600030101010101" pitchFamily="2" charset="-122"/>
              </a:rPr>
              <a:t>位和通信系统中。</a:t>
            </a:r>
            <a:r>
              <a:rPr lang="en-US" altLang="zh-CN" sz="3000">
                <a:latin typeface="Arial" panose="020B0604020202020204" pitchFamily="34" charset="0"/>
                <a:ea typeface="宋体" panose="02010600030101010101" pitchFamily="2" charset="-122"/>
              </a:rPr>
              <a:t>UWB</a:t>
            </a:r>
            <a:r>
              <a:rPr lang="zh-CN" altLang="en-US" sz="3000" dirty="0">
                <a:latin typeface="Arial" panose="020B0604020202020204" pitchFamily="34" charset="0"/>
                <a:ea typeface="宋体" panose="02010600030101010101" pitchFamily="2" charset="-122"/>
              </a:rPr>
              <a:t>技术最早是利用频谱极宽的</a:t>
            </a:r>
            <a:endParaRPr lang="en-US" altLang="zh-CN" sz="3000">
              <a:latin typeface="Arial" panose="020B0604020202020204" pitchFamily="34" charset="0"/>
              <a:ea typeface="宋体" panose="02010600030101010101" pitchFamily="2" charset="-122"/>
            </a:endParaRPr>
          </a:p>
          <a:p>
            <a:pPr algn="l" eaLnBrk="0" latinLnBrk="0" hangingPunct="0">
              <a:lnSpc>
                <a:spcPct val="150000"/>
              </a:lnSpc>
            </a:pPr>
            <a:r>
              <a:rPr lang="zh-CN" altLang="en-US" sz="3000" dirty="0">
                <a:latin typeface="Arial" panose="020B0604020202020204" pitchFamily="34" charset="0"/>
                <a:ea typeface="宋体" panose="02010600030101010101" pitchFamily="2" charset="-122"/>
              </a:rPr>
              <a:t>超短脉冲进行通信。通信速度可以达到几百</a:t>
            </a:r>
            <a:r>
              <a:rPr lang="en-US" altLang="zh-CN" sz="3000" err="1">
                <a:latin typeface="Arial" panose="020B0604020202020204" pitchFamily="34" charset="0"/>
                <a:ea typeface="宋体" panose="02010600030101010101" pitchFamily="2" charset="-122"/>
              </a:rPr>
              <a:t>Mbit</a:t>
            </a:r>
            <a:r>
              <a:rPr lang="en-US" altLang="zh-CN" sz="3000">
                <a:latin typeface="Arial" panose="020B0604020202020204" pitchFamily="34" charset="0"/>
                <a:ea typeface="宋体" panose="02010600030101010101" pitchFamily="2" charset="-122"/>
              </a:rPr>
              <a:t>/</a:t>
            </a:r>
            <a:r>
              <a:rPr lang="zh-CN" altLang="en-US" sz="3000" dirty="0">
                <a:latin typeface="Arial" panose="020B0604020202020204" pitchFamily="34" charset="0"/>
                <a:ea typeface="宋体" panose="02010600030101010101" pitchFamily="2" charset="-122"/>
              </a:rPr>
              <a:t>秒</a:t>
            </a:r>
            <a:endParaRPr lang="en-US" altLang="zh-CN" sz="3000">
              <a:latin typeface="Arial" panose="020B0604020202020204" pitchFamily="34" charset="0"/>
              <a:ea typeface="宋体" panose="02010600030101010101" pitchFamily="2" charset="-122"/>
            </a:endParaRPr>
          </a:p>
          <a:p>
            <a:pPr algn="l" eaLnBrk="0" latinLnBrk="0" hangingPunct="0">
              <a:lnSpc>
                <a:spcPct val="150000"/>
              </a:lnSpc>
            </a:pPr>
            <a:r>
              <a:rPr lang="zh-CN" altLang="en-US" sz="3000" dirty="0">
                <a:latin typeface="Arial" panose="020B0604020202020204" pitchFamily="34" charset="0"/>
                <a:ea typeface="宋体" panose="02010600030101010101" pitchFamily="2" charset="-122"/>
              </a:rPr>
              <a:t>以上。</a:t>
            </a:r>
            <a:endParaRPr lang="zh-CN" altLang="en-US" sz="3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网络的组成与拓扑结构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017270" y="1588135"/>
            <a:ext cx="7498715" cy="1008380"/>
          </a:xfrm>
          <a:prstGeom prst="rect">
            <a:avLst/>
          </a:prstGeom>
        </p:spPr>
        <p:txBody>
          <a:bodyPr/>
          <a:lstStyle/>
          <a:p>
            <a:pPr algn="l" eaLnBrk="1" hangingPunct="1">
              <a:lnSpc>
                <a:spcPct val="150000"/>
              </a:lnSpc>
            </a:pPr>
            <a:r>
              <a:rPr lang="zh-CN" altLang="en-US" sz="3200" b="1" dirty="0">
                <a:solidFill>
                  <a:schemeClr val="tx1">
                    <a:lumMod val="75000"/>
                    <a:lumOff val="25000"/>
                  </a:schemeClr>
                </a:solidFill>
                <a:latin typeface="+mj-ea"/>
                <a:ea typeface="+mj-ea"/>
                <a:sym typeface="+mn-ea"/>
              </a:rPr>
              <a:t>Zigbee</a:t>
            </a:r>
            <a:r>
              <a:rPr lang="zh-CN" altLang="en-US" sz="3200" b="1" dirty="0">
                <a:solidFill>
                  <a:schemeClr val="tx1">
                    <a:lumMod val="75000"/>
                    <a:lumOff val="25000"/>
                  </a:schemeClr>
                </a:solidFill>
                <a:latin typeface="+mj-ea"/>
                <a:ea typeface="+mj-ea"/>
                <a:sym typeface="+mn-ea"/>
              </a:rPr>
              <a:t>无线传感器网络工作流程</a:t>
            </a:r>
            <a:endParaRPr lang="zh-CN" altLang="en-US" sz="3200" b="1" dirty="0">
              <a:solidFill>
                <a:schemeClr val="tx1">
                  <a:lumMod val="75000"/>
                  <a:lumOff val="25000"/>
                </a:schemeClr>
              </a:solidFill>
              <a:latin typeface="+mj-ea"/>
              <a:ea typeface="+mj-ea"/>
            </a:endParaRPr>
          </a:p>
          <a:p>
            <a:pPr lvl="1" eaLnBrk="1" hangingPunct="1">
              <a:lnSpc>
                <a:spcPct val="150000"/>
              </a:lnSpc>
            </a:pPr>
            <a:endParaRPr lang="en-US" altLang="zh-CN" sz="2800" dirty="0">
              <a:solidFill>
                <a:schemeClr val="tx1">
                  <a:lumMod val="65000"/>
                  <a:lumOff val="35000"/>
                </a:schemeClr>
              </a:solidFill>
              <a:latin typeface="+mj-ea"/>
              <a:ea typeface="+mj-ea"/>
            </a:endParaRPr>
          </a:p>
        </p:txBody>
      </p:sp>
      <p:pic>
        <p:nvPicPr>
          <p:cNvPr id="13316" name="Picture 2"/>
          <p:cNvPicPr>
            <a:picLocks noChangeAspect="1"/>
          </p:cNvPicPr>
          <p:nvPr/>
        </p:nvPicPr>
        <p:blipFill>
          <a:blip r:embed="rId1"/>
          <a:stretch>
            <a:fillRect/>
          </a:stretch>
        </p:blipFill>
        <p:spPr>
          <a:xfrm>
            <a:off x="6728460" y="2786380"/>
            <a:ext cx="6219825" cy="5589270"/>
          </a:xfrm>
          <a:prstGeom prst="rect">
            <a:avLst/>
          </a:prstGeom>
          <a:noFill/>
          <a:ln w="9525">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r>
              <a:rPr lang="en-US" altLang="zh-CN" dirty="0"/>
              <a:t>ZigBee</a:t>
            </a:r>
            <a:r>
              <a:rPr lang="zh-CN" altLang="en-US" dirty="0"/>
              <a:t>、</a:t>
            </a:r>
            <a:r>
              <a:rPr lang="en-US" altLang="zh-CN" dirty="0"/>
              <a:t>IEEE 802.15.4</a:t>
            </a:r>
            <a:r>
              <a:rPr lang="zh-CN" altLang="en-US" dirty="0"/>
              <a:t>、</a:t>
            </a:r>
            <a:r>
              <a:rPr lang="en-US" altLang="zh-CN" dirty="0" err="1"/>
              <a:t>ZStack</a:t>
            </a:r>
            <a:r>
              <a:rPr lang="zh-CN" altLang="en-US" dirty="0"/>
              <a:t>、物联网</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4"/>
          <p:cNvPicPr>
            <a:picLocks noGrp="1" noChangeAspect="1" noChangeArrowheads="1"/>
          </p:cNvPicPr>
          <p:nvPr>
            <p:ph type="body" idx="4294967295"/>
          </p:nvPr>
        </p:nvPicPr>
        <p:blipFill>
          <a:blip r:embed="rId1">
            <a:extLst>
              <a:ext uri="{28A0092B-C50C-407E-A947-70E740481C1C}">
                <a14:useLocalDpi xmlns:a14="http://schemas.microsoft.com/office/drawing/2010/main" val="0"/>
              </a:ext>
            </a:extLst>
          </a:blip>
          <a:srcRect/>
          <a:stretch>
            <a:fillRect/>
          </a:stretch>
        </p:blipFill>
        <p:spPr>
          <a:xfrm>
            <a:off x="7417395" y="1904727"/>
            <a:ext cx="10615835" cy="6572769"/>
          </a:xfrm>
          <a:prstGeom prst="rect">
            <a:avLst/>
          </a:prstGeom>
          <a:noFill/>
        </p:spPr>
      </p:pic>
      <p:sp>
        <p:nvSpPr>
          <p:cNvPr id="6" name="Rectangle 3"/>
          <p:cNvSpPr>
            <a:spLocks noGrp="1" noChangeArrowheads="1"/>
          </p:cNvSpPr>
          <p:nvPr>
            <p:ph type="body" idx="4294967295"/>
          </p:nvPr>
        </p:nvSpPr>
        <p:spPr>
          <a:xfrm>
            <a:off x="458469" y="1897980"/>
            <a:ext cx="6814909" cy="6343451"/>
          </a:xfrm>
          <a:prstGeom prst="rect">
            <a:avLst/>
          </a:prstGeom>
        </p:spPr>
        <p:txBody>
          <a:bodyPr/>
          <a:lstStyle/>
          <a:p>
            <a:pPr eaLnBrk="1" hangingPunct="1">
              <a:lnSpc>
                <a:spcPct val="150000"/>
              </a:lnSpc>
            </a:pPr>
            <a:r>
              <a:rPr lang="en-US" altLang="zh-CN" sz="3200" b="1" dirty="0">
                <a:solidFill>
                  <a:schemeClr val="tx1">
                    <a:lumMod val="75000"/>
                    <a:lumOff val="25000"/>
                  </a:schemeClr>
                </a:solidFill>
                <a:latin typeface="+mj-ea"/>
                <a:ea typeface="+mj-ea"/>
              </a:rPr>
              <a:t>ZigBee</a:t>
            </a:r>
            <a:r>
              <a:rPr lang="zh-CN" altLang="en-US" sz="3200" b="1" dirty="0">
                <a:solidFill>
                  <a:schemeClr val="tx1">
                    <a:lumMod val="75000"/>
                    <a:lumOff val="25000"/>
                  </a:schemeClr>
                </a:solidFill>
                <a:latin typeface="+mj-ea"/>
                <a:ea typeface="+mj-ea"/>
              </a:rPr>
              <a:t>与</a:t>
            </a:r>
            <a:r>
              <a:rPr lang="en-US" altLang="zh-CN" sz="3200" b="1" dirty="0">
                <a:solidFill>
                  <a:schemeClr val="tx1">
                    <a:lumMod val="75000"/>
                    <a:lumOff val="25000"/>
                  </a:schemeClr>
                </a:solidFill>
                <a:latin typeface="+mj-ea"/>
                <a:ea typeface="+mj-ea"/>
              </a:rPr>
              <a:t>802.15.4</a:t>
            </a:r>
            <a:endParaRPr lang="en-US" altLang="zh-CN" sz="3200" b="1" dirty="0">
              <a:solidFill>
                <a:schemeClr val="tx1">
                  <a:lumMod val="75000"/>
                  <a:lumOff val="25000"/>
                </a:schemeClr>
              </a:solidFill>
              <a:latin typeface="+mj-ea"/>
              <a:ea typeface="+mj-ea"/>
            </a:endParaRPr>
          </a:p>
          <a:p>
            <a:pPr lvl="1">
              <a:lnSpc>
                <a:spcPct val="150000"/>
              </a:lnSpc>
            </a:pPr>
            <a:r>
              <a:rPr lang="en-US" altLang="zh-CN" sz="2800" dirty="0">
                <a:solidFill>
                  <a:schemeClr val="tx1">
                    <a:lumMod val="65000"/>
                    <a:lumOff val="35000"/>
                  </a:schemeClr>
                </a:solidFill>
                <a:latin typeface="+mj-ea"/>
                <a:ea typeface="+mj-ea"/>
              </a:rPr>
              <a:t>ZigBee</a:t>
            </a:r>
            <a:r>
              <a:rPr lang="zh-CN" altLang="en-US" sz="2800" dirty="0">
                <a:solidFill>
                  <a:schemeClr val="tx1">
                    <a:lumMod val="65000"/>
                    <a:lumOff val="35000"/>
                  </a:schemeClr>
                </a:solidFill>
                <a:latin typeface="+mj-ea"/>
                <a:ea typeface="+mj-ea"/>
              </a:rPr>
              <a:t>在</a:t>
            </a:r>
            <a:r>
              <a:rPr lang="en-US" altLang="zh-CN" sz="2800" dirty="0">
                <a:solidFill>
                  <a:schemeClr val="tx1">
                    <a:lumMod val="65000"/>
                    <a:lumOff val="35000"/>
                  </a:schemeClr>
                </a:solidFill>
                <a:latin typeface="+mj-ea"/>
                <a:ea typeface="+mj-ea"/>
              </a:rPr>
              <a:t>802.15.4</a:t>
            </a:r>
            <a:r>
              <a:rPr lang="zh-CN" altLang="en-US" sz="2800" dirty="0">
                <a:solidFill>
                  <a:schemeClr val="tx1">
                    <a:lumMod val="65000"/>
                    <a:lumOff val="35000"/>
                  </a:schemeClr>
                </a:solidFill>
                <a:latin typeface="+mj-ea"/>
                <a:ea typeface="+mj-ea"/>
              </a:rPr>
              <a:t>基础上扩 展了网络层和应用层</a:t>
            </a:r>
            <a:endParaRPr lang="en-US" altLang="zh-CN" sz="2800" dirty="0">
              <a:solidFill>
                <a:schemeClr val="tx1">
                  <a:lumMod val="65000"/>
                  <a:lumOff val="35000"/>
                </a:schemeClr>
              </a:solidFill>
              <a:latin typeface="+mj-ea"/>
              <a:ea typeface="+mj-ea"/>
            </a:endParaRPr>
          </a:p>
          <a:p>
            <a:pPr>
              <a:lnSpc>
                <a:spcPct val="150000"/>
              </a:lnSpc>
            </a:pPr>
            <a:r>
              <a:rPr lang="en-US" altLang="zh-CN" sz="3200" b="1" dirty="0" err="1">
                <a:solidFill>
                  <a:schemeClr val="tx1">
                    <a:lumMod val="75000"/>
                    <a:lumOff val="25000"/>
                  </a:schemeClr>
                </a:solidFill>
                <a:latin typeface="+mj-ea"/>
              </a:rPr>
              <a:t>ZStack</a:t>
            </a:r>
            <a:endParaRPr lang="en-US" altLang="zh-CN" sz="3200" b="1" dirty="0">
              <a:solidFill>
                <a:schemeClr val="tx1">
                  <a:lumMod val="75000"/>
                  <a:lumOff val="25000"/>
                </a:schemeClr>
              </a:solidFill>
              <a:latin typeface="+mj-ea"/>
            </a:endParaRPr>
          </a:p>
          <a:p>
            <a:pPr lvl="1">
              <a:lnSpc>
                <a:spcPct val="150000"/>
              </a:lnSpc>
            </a:pPr>
            <a:r>
              <a:rPr lang="zh-CN" altLang="zh-CN" sz="2800" dirty="0">
                <a:solidFill>
                  <a:schemeClr val="tx1">
                    <a:lumMod val="65000"/>
                    <a:lumOff val="35000"/>
                  </a:schemeClr>
                </a:solidFill>
                <a:latin typeface="+mj-ea"/>
                <a:ea typeface="+mj-ea"/>
              </a:rPr>
              <a:t>符合</a:t>
            </a:r>
            <a:r>
              <a:rPr lang="en-US" altLang="zh-CN" sz="2800" dirty="0">
                <a:solidFill>
                  <a:schemeClr val="tx1">
                    <a:lumMod val="65000"/>
                    <a:lumOff val="35000"/>
                  </a:schemeClr>
                </a:solidFill>
                <a:latin typeface="+mj-ea"/>
                <a:ea typeface="+mj-ea"/>
              </a:rPr>
              <a:t>ZigBee2006</a:t>
            </a:r>
            <a:r>
              <a:rPr lang="zh-CN" altLang="zh-CN" sz="2800" dirty="0">
                <a:solidFill>
                  <a:schemeClr val="tx1">
                    <a:lumMod val="65000"/>
                    <a:lumOff val="35000"/>
                  </a:schemeClr>
                </a:solidFill>
                <a:latin typeface="+mj-ea"/>
                <a:ea typeface="+mj-ea"/>
              </a:rPr>
              <a:t>规范</a:t>
            </a:r>
            <a:r>
              <a:rPr lang="zh-CN" altLang="en-US" sz="2800" dirty="0">
                <a:solidFill>
                  <a:schemeClr val="tx1">
                    <a:lumMod val="65000"/>
                    <a:lumOff val="35000"/>
                  </a:schemeClr>
                </a:solidFill>
                <a:latin typeface="+mj-ea"/>
                <a:ea typeface="+mj-ea"/>
              </a:rPr>
              <a:t>的协议栈（对</a:t>
            </a:r>
            <a:r>
              <a:rPr lang="en-US" altLang="zh-CN" sz="2800" dirty="0">
                <a:solidFill>
                  <a:schemeClr val="tx1">
                    <a:lumMod val="65000"/>
                    <a:lumOff val="35000"/>
                  </a:schemeClr>
                </a:solidFill>
                <a:latin typeface="+mj-ea"/>
                <a:ea typeface="+mj-ea"/>
              </a:rPr>
              <a:t>ZigBee</a:t>
            </a:r>
            <a:r>
              <a:rPr lang="zh-CN" altLang="en-US" sz="2800" dirty="0">
                <a:solidFill>
                  <a:schemeClr val="tx1">
                    <a:lumMod val="65000"/>
                    <a:lumOff val="35000"/>
                  </a:schemeClr>
                </a:solidFill>
                <a:latin typeface="+mj-ea"/>
                <a:ea typeface="+mj-ea"/>
              </a:rPr>
              <a:t>的实现）</a:t>
            </a:r>
            <a:endParaRPr lang="en-US" altLang="zh-CN" sz="2800" dirty="0">
              <a:solidFill>
                <a:schemeClr val="tx1">
                  <a:lumMod val="65000"/>
                  <a:lumOff val="35000"/>
                </a:schemeClr>
              </a:solidFill>
              <a:latin typeface="+mj-ea"/>
              <a:ea typeface="+mj-ea"/>
            </a:endParaRPr>
          </a:p>
          <a:p>
            <a:pPr>
              <a:lnSpc>
                <a:spcPct val="150000"/>
              </a:lnSpc>
            </a:pPr>
            <a:r>
              <a:rPr lang="en-US" altLang="zh-CN" sz="3200" b="1" dirty="0">
                <a:solidFill>
                  <a:schemeClr val="tx1">
                    <a:lumMod val="75000"/>
                    <a:lumOff val="25000"/>
                  </a:schemeClr>
                </a:solidFill>
                <a:latin typeface="+mj-ea"/>
              </a:rPr>
              <a:t>ZigBee</a:t>
            </a:r>
            <a:r>
              <a:rPr lang="zh-CN" altLang="en-US" sz="3200" b="1" dirty="0">
                <a:solidFill>
                  <a:schemeClr val="tx1">
                    <a:lumMod val="75000"/>
                    <a:lumOff val="25000"/>
                  </a:schemeClr>
                </a:solidFill>
                <a:latin typeface="+mj-ea"/>
              </a:rPr>
              <a:t>与物联网</a:t>
            </a:r>
            <a:endParaRPr lang="en-US" altLang="zh-CN" sz="3200" b="1" dirty="0">
              <a:solidFill>
                <a:schemeClr val="tx1">
                  <a:lumMod val="75000"/>
                  <a:lumOff val="25000"/>
                </a:schemeClr>
              </a:solidFill>
              <a:latin typeface="+mj-ea"/>
            </a:endParaRPr>
          </a:p>
          <a:p>
            <a:pPr lvl="1">
              <a:lnSpc>
                <a:spcPct val="150000"/>
              </a:lnSpc>
            </a:pPr>
            <a:r>
              <a:rPr lang="zh-CN" altLang="en-US" sz="2800" dirty="0">
                <a:solidFill>
                  <a:schemeClr val="tx1">
                    <a:lumMod val="65000"/>
                    <a:lumOff val="35000"/>
                  </a:schemeClr>
                </a:solidFill>
                <a:latin typeface="+mj-ea"/>
                <a:ea typeface="+mj-ea"/>
              </a:rPr>
              <a:t>无线传感器网络（</a:t>
            </a:r>
            <a:r>
              <a:rPr lang="en-US" altLang="zh-CN" sz="2800" dirty="0">
                <a:solidFill>
                  <a:schemeClr val="tx1">
                    <a:lumMod val="65000"/>
                    <a:lumOff val="35000"/>
                  </a:schemeClr>
                </a:solidFill>
                <a:latin typeface="+mj-ea"/>
                <a:ea typeface="+mj-ea"/>
              </a:rPr>
              <a:t>WSN</a:t>
            </a:r>
            <a:r>
              <a:rPr lang="zh-CN" altLang="en-US" sz="2800" dirty="0">
                <a:solidFill>
                  <a:schemeClr val="tx1">
                    <a:lumMod val="65000"/>
                    <a:lumOff val="35000"/>
                  </a:schemeClr>
                </a:solidFill>
                <a:latin typeface="+mj-ea"/>
                <a:ea typeface="+mj-ea"/>
              </a:rPr>
              <a:t>）</a:t>
            </a:r>
            <a:endParaRPr lang="en-US" altLang="zh-CN" sz="2800" dirty="0">
              <a:solidFill>
                <a:schemeClr val="tx1">
                  <a:lumMod val="65000"/>
                  <a:lumOff val="35000"/>
                </a:schemeClr>
              </a:solidFill>
              <a:latin typeface="+mj-ea"/>
              <a:ea typeface="+mj-ea"/>
            </a:endParaRPr>
          </a:p>
        </p:txBody>
      </p:sp>
      <p:sp>
        <p:nvSpPr>
          <p:cNvPr id="3" name="圆角矩形标注 2"/>
          <p:cNvSpPr/>
          <p:nvPr/>
        </p:nvSpPr>
        <p:spPr>
          <a:xfrm>
            <a:off x="5733415" y="6302375"/>
            <a:ext cx="2160905" cy="864235"/>
          </a:xfrm>
          <a:prstGeom prst="wedgeRoundRectCallout">
            <a:avLst>
              <a:gd name="adj1" fmla="val 60285"/>
              <a:gd name="adj2" fmla="val -117523"/>
              <a:gd name="adj3" fmla="val 16667"/>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网络/安全层</a:t>
            </a:r>
            <a:endParaRPr lang="zh-CN" altLang="en-US" sz="24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标注 6"/>
          <p:cNvSpPr/>
          <p:nvPr/>
        </p:nvSpPr>
        <p:spPr>
          <a:xfrm>
            <a:off x="12810490" y="4354830"/>
            <a:ext cx="2160905" cy="864235"/>
          </a:xfrm>
          <a:prstGeom prst="wedgeRoundRectCallout">
            <a:avLst>
              <a:gd name="adj1" fmla="val -94284"/>
              <a:gd name="adj2" fmla="val 26487"/>
              <a:gd name="adj3" fmla="val 16667"/>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应用/支持层</a:t>
            </a:r>
            <a:endParaRPr lang="zh-CN" altLang="en-US" sz="24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圆角矩形标注 7"/>
          <p:cNvSpPr/>
          <p:nvPr/>
        </p:nvSpPr>
        <p:spPr>
          <a:xfrm>
            <a:off x="11764010" y="2427605"/>
            <a:ext cx="2553970" cy="864235"/>
          </a:xfrm>
          <a:prstGeom prst="wedgeRoundRectCallout">
            <a:avLst>
              <a:gd name="adj1" fmla="val -53505"/>
              <a:gd name="adj2" fmla="val 84019"/>
              <a:gd name="adj3" fmla="val 16667"/>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ZigBee设备对象</a:t>
            </a:r>
            <a:endParaRPr lang="zh-CN" altLang="en-US" sz="24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标注 8"/>
          <p:cNvSpPr/>
          <p:nvPr/>
        </p:nvSpPr>
        <p:spPr>
          <a:xfrm>
            <a:off x="612140" y="8477885"/>
            <a:ext cx="5659755" cy="885190"/>
          </a:xfrm>
          <a:prstGeom prst="wedgeRoundRectCallout">
            <a:avLst>
              <a:gd name="adj1" fmla="val -6234"/>
              <a:gd name="adj2" fmla="val -101368"/>
              <a:gd name="adj3" fmla="val 16667"/>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无线传感器网络是一种大规模、自组织、多跳、无基础设施支持的无线网络。</a:t>
            </a:r>
            <a:endParaRPr lang="zh-CN" altLang="en-US" sz="24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r>
              <a:rPr lang="en-US" altLang="zh-CN" dirty="0"/>
              <a:t>ZigBee</a:t>
            </a:r>
            <a:r>
              <a:rPr lang="zh-CN" altLang="en-US" dirty="0"/>
              <a:t>协议栈</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Rectangle 3"/>
          <p:cNvSpPr>
            <a:spLocks noGrp="1" noChangeArrowheads="1"/>
          </p:cNvSpPr>
          <p:nvPr/>
        </p:nvSpPr>
        <p:spPr>
          <a:xfrm>
            <a:off x="458470" y="1393190"/>
            <a:ext cx="7874635" cy="55213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fontAlgn="auto">
              <a:lnSpc>
                <a:spcPct val="150000"/>
              </a:lnSpc>
              <a:spcBef>
                <a:spcPct val="20000"/>
              </a:spcBef>
            </a:pP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IEEE所制订的802.15.4标准，定义了物理层（PHY Layer）及媒体存取层（MAC Layer）。</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spcBef>
                <a:spcPct val="20000"/>
              </a:spcBef>
            </a:pP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ZigBee Alliance</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则是</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定义了网络层（Network Layer）、安全层（Security Layer）、应用层（Application Layer）、</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以</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及各种应用产品的资料（Profile）。</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194" name="Picture 5"/>
          <p:cNvPicPr>
            <a:picLocks noChangeAspect="1"/>
          </p:cNvPicPr>
          <p:nvPr/>
        </p:nvPicPr>
        <p:blipFill>
          <a:blip r:embed="rId1"/>
          <a:stretch>
            <a:fillRect/>
          </a:stretch>
        </p:blipFill>
        <p:spPr>
          <a:xfrm>
            <a:off x="1405890" y="5602605"/>
            <a:ext cx="6264275" cy="4424045"/>
          </a:xfrm>
          <a:prstGeom prst="rect">
            <a:avLst/>
          </a:prstGeom>
          <a:noFill/>
          <a:ln w="9525">
            <a:noFill/>
          </a:ln>
        </p:spPr>
      </p:pic>
      <p:graphicFrame>
        <p:nvGraphicFramePr>
          <p:cNvPr id="6" name="对象 5"/>
          <p:cNvGraphicFramePr/>
          <p:nvPr/>
        </p:nvGraphicFramePr>
        <p:xfrm>
          <a:off x="8542020" y="1393190"/>
          <a:ext cx="9326880" cy="7895590"/>
        </p:xfrm>
        <a:graphic>
          <a:graphicData uri="http://schemas.openxmlformats.org/presentationml/2006/ole">
            <mc:AlternateContent xmlns:mc="http://schemas.openxmlformats.org/markup-compatibility/2006">
              <mc:Choice xmlns:v="urn:schemas-microsoft-com:vml" Requires="v">
                <p:oleObj spid="_x0000_s1027" name="" r:id="rId2" imgW="9963150" imgH="7620000" progId="Paint.Picture">
                  <p:embed/>
                </p:oleObj>
              </mc:Choice>
              <mc:Fallback>
                <p:oleObj name="" r:id="rId2" imgW="9963150" imgH="7620000" progId="Paint.Picture">
                  <p:embed/>
                  <p:pic>
                    <p:nvPicPr>
                      <p:cNvPr id="0" name="图片 6"/>
                      <p:cNvPicPr/>
                      <p:nvPr/>
                    </p:nvPicPr>
                    <p:blipFill>
                      <a:blip r:embed="rId3"/>
                      <a:stretch>
                        <a:fillRect/>
                      </a:stretch>
                    </p:blipFill>
                    <p:spPr>
                      <a:xfrm>
                        <a:off x="8542020" y="1393190"/>
                        <a:ext cx="9326880" cy="78955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r>
              <a:rPr lang="en-US" altLang="zh-CN" dirty="0"/>
              <a:t>ZigBee</a:t>
            </a:r>
            <a:r>
              <a:rPr lang="zh-CN" altLang="en-US" dirty="0"/>
              <a:t>协议栈</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Rectangle 3"/>
          <p:cNvSpPr>
            <a:spLocks noGrp="1" noChangeArrowheads="1"/>
          </p:cNvSpPr>
          <p:nvPr/>
        </p:nvSpPr>
        <p:spPr>
          <a:xfrm>
            <a:off x="929005" y="1434465"/>
            <a:ext cx="10985500" cy="55213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协议是一系列的通信标准，通信双方需要共同按照这一标准进行正常的数据发射和接收。</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eaLnBrk="1" hangingPunct="1">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协议栈是协议的具体实现形式，通俗点来理解就是协议栈是协议和用户之间的一个接口，开发人员通过使用协议栈来使用这个协议的，进而实现无线数据收发。</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eaLnBrk="1" hangingPunct="1">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ZigBee协议栈就是将各个层定义的协议都集合在一起，以函数的形式实现，并给用户提供一些API，供其调用。用户在开发过程中完全不必关心 ZigBee 协议的具体实现细节。</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eaLnBrk="1" hangingPunct="1">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由各种软件代码，分层次组成的软件协议栈。</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2" algn="l" eaLnBrk="1" hangingPunct="1">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代码分类：应用层，应用安全层，网络层， MAC层等等。 </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l" eaLnBrk="1" hangingPunct="1">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代码形式：源代码和库文件。</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eaLnBrk="1" hangingPunct="1">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Z-Stack协议是T</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开发的符合ZigBee规范的商用协议目前这协议栈,实际上已经成为这联盟认可并推广的指定软件协议栈。</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334645" y="2069465"/>
            <a:ext cx="11240135" cy="3991610"/>
          </a:xfrm>
          <a:prstGeom prst="rect">
            <a:avLst/>
          </a:prstGeom>
        </p:spPr>
      </p:pic>
      <p:pic>
        <p:nvPicPr>
          <p:cNvPr id="4" name="图片 3"/>
          <p:cNvPicPr>
            <a:picLocks noChangeAspect="1"/>
          </p:cNvPicPr>
          <p:nvPr/>
        </p:nvPicPr>
        <p:blipFill>
          <a:blip r:embed="rId3"/>
          <a:stretch>
            <a:fillRect/>
          </a:stretch>
        </p:blipFill>
        <p:spPr>
          <a:xfrm>
            <a:off x="11711940" y="1280795"/>
            <a:ext cx="6652895" cy="8580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r>
              <a:rPr lang="en-US" altLang="zh-CN" dirty="0"/>
              <a:t>ZigBee</a:t>
            </a:r>
            <a:r>
              <a:rPr lang="zh-CN" altLang="en-US" dirty="0"/>
              <a:t>协议栈</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Rectangle 3"/>
          <p:cNvSpPr>
            <a:spLocks noGrp="1" noChangeArrowheads="1"/>
          </p:cNvSpPr>
          <p:nvPr/>
        </p:nvSpPr>
        <p:spPr>
          <a:xfrm>
            <a:off x="929005" y="1434465"/>
            <a:ext cx="14846300" cy="5521325"/>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algn="l" eaLnBrk="1" hangingPunct="1">
              <a:lnSpc>
                <a:spcPct val="150000"/>
              </a:lnSpc>
            </a:pPr>
            <a:r>
              <a:rPr lang="en-US" altLang="zh-CN" sz="3200" noProof="0" dirty="0" err="1"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ZigBee</a:t>
            </a:r>
            <a:r>
              <a:rPr lang="zh-CN" altLang="en-US" sz="3200" noProof="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协议栈选型</a:t>
            </a:r>
            <a:endParaRPr lang="zh-CN" altLang="en-US" sz="3200" noProof="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lgn="l" eaLnBrk="1" hangingPunct="1">
              <a:lnSpc>
                <a:spcPct val="150000"/>
              </a:lnSpc>
              <a:buNone/>
            </a:pPr>
            <a:r>
              <a:rPr lang="zh-CN" altLang="en-US" sz="3200" noProof="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300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常见的</a:t>
            </a:r>
            <a:r>
              <a:rPr lang="en-US" altLang="zh-CN" sz="3000" noProof="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zigbee</a:t>
            </a:r>
            <a:r>
              <a:rPr lang="zh-CN" altLang="en-US" sz="300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协议栈分</a:t>
            </a:r>
            <a:r>
              <a:rPr lang="en-US" altLang="zh-CN" sz="300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300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种：非开源的协议栈、半开源的协议栈和开源的协议栈。</a:t>
            </a:r>
            <a:endParaRPr lang="zh-CN" altLang="en-US" sz="3200" noProof="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005840" lvl="1" indent="-494030" algn="l" eaLnBrk="1" hangingPunct="1">
              <a:lnSpc>
                <a:spcPct val="150000"/>
              </a:lnSpc>
              <a:buFont typeface="Wingdings 2" panose="05020102010507070707" charset="0"/>
              <a:buChar char=""/>
            </a:pPr>
            <a:r>
              <a:rPr lang="zh-CN" altLang="en-US" sz="3200" b="1" noProof="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非开源的</a:t>
            </a:r>
            <a:endParaRPr lang="zh-CN" altLang="en-US" sz="3200" b="1" noProof="0" dirty="0">
              <a:solidFill>
                <a:srgbClr val="660033"/>
              </a:solidFill>
              <a:latin typeface="Arial" panose="020B0604020202020204" pitchFamily="34" charset="0"/>
              <a:ea typeface="宋体" panose="02010600030101010101" pitchFamily="2" charset="-122"/>
              <a:sym typeface="+mn-ea"/>
            </a:endParaRPr>
          </a:p>
          <a:p>
            <a:pPr marL="511810" lvl="1" algn="l" eaLnBrk="1" hangingPunct="1">
              <a:lnSpc>
                <a:spcPct val="150000"/>
              </a:lnSpc>
              <a:buFont typeface="Wingdings 2" panose="05020102010507070707" charset="0"/>
              <a:buNone/>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常见的非开源的协议栈的解决方案包括Freescale解决方案和Microchip解决方案。</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005840" lvl="1" indent="-494030" algn="l" eaLnBrk="1" hangingPunct="1">
              <a:lnSpc>
                <a:spcPct val="150000"/>
              </a:lnSpc>
              <a:buFont typeface="Wingdings 2" panose="05020102010507070707" charset="0"/>
              <a:buChar char=""/>
            </a:pPr>
            <a:r>
              <a:rPr lang="zh-CN" altLang="en-US" sz="3200" b="1" noProof="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半开源的协议栈</a:t>
            </a:r>
            <a:endParaRPr lang="zh-CN" altLang="en-US" sz="3200" b="1" noProof="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endParaRPr>
          </a:p>
          <a:p>
            <a:pPr marL="511810" lvl="1" algn="l" eaLnBrk="1" hangingPunct="1">
              <a:lnSpc>
                <a:spcPct val="150000"/>
              </a:lnSpc>
              <a:buFont typeface="Wingdings 2" panose="05020102010507070707" charset="0"/>
              <a:buNone/>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TI公司开发的是一个半开源的zigbee协议栈，是一款免费的zigbee协议栈，它支持zigbee和zigbeePRO栈，并向后兼容zigbee 2006和zigbee 2004。Z-Stack内嵌了OSAL操作系统，标准的C语言代码，使用IAR开发平台，比较容易学习，是一款适合工业级应用的zigbee协议栈。</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005840" lvl="1" indent="-494030" algn="l" eaLnBrk="1" hangingPunct="1">
              <a:lnSpc>
                <a:spcPct val="150000"/>
              </a:lnSpc>
              <a:buFont typeface="Wingdings 2" panose="05020102010507070707" charset="0"/>
              <a:buChar char=""/>
            </a:pPr>
            <a:r>
              <a:rPr lang="zh-CN" altLang="en-US" sz="3200" b="1" noProof="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开源的协议栈</a:t>
            </a:r>
            <a:endParaRPr lang="zh-CN" altLang="en-US" sz="3200" noProof="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endParaRPr>
          </a:p>
          <a:p>
            <a:pPr marL="511810" lvl="1" indent="0" algn="l" eaLnBrk="1" hangingPunct="1">
              <a:lnSpc>
                <a:spcPct val="150000"/>
              </a:lnSpc>
              <a:buFont typeface="Wingdings 2" panose="05020102010507070707" charset="0"/>
              <a:buNone/>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Freakz是一个彻底开源的zigbee协议栈，配合contiki操作系统，contiki的代码全部由C语言编写，对于初学者来说比较容易上手。</a:t>
            </a:r>
            <a:endParaRPr lang="zh-CN" altLang="en-US" sz="3200" noProof="0" dirty="0">
              <a:solidFill>
                <a:srgbClr val="660033"/>
              </a:solidFill>
              <a:latin typeface="Arial" panose="020B0604020202020204" pitchFamily="34" charset="0"/>
              <a:ea typeface="宋体" panose="02010600030101010101" pitchFamily="2" charset="-122"/>
              <a:sym typeface="+mn-ea"/>
            </a:endParaRPr>
          </a:p>
          <a:p>
            <a:pPr marL="0" lvl="1" indent="0" algn="l" eaLnBrk="1" hangingPunct="1">
              <a:lnSpc>
                <a:spcPct val="150000"/>
              </a:lnSpc>
              <a:buNone/>
            </a:pP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r>
              <a:rPr lang="en-US" altLang="zh-CN" dirty="0"/>
              <a:t>ZigBee</a:t>
            </a:r>
            <a:r>
              <a:rPr lang="zh-CN" altLang="en-US" dirty="0"/>
              <a:t>物理层</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Rectangle 3"/>
          <p:cNvSpPr>
            <a:spLocks noGrp="1" noChangeArrowheads="1"/>
          </p:cNvSpPr>
          <p:nvPr>
            <p:ph type="body" idx="4294967295"/>
          </p:nvPr>
        </p:nvSpPr>
        <p:spPr>
          <a:xfrm>
            <a:off x="1039495" y="1586865"/>
            <a:ext cx="15384145" cy="6343650"/>
          </a:xfrm>
          <a:prstGeom prst="rect">
            <a:avLst/>
          </a:prstGeom>
        </p:spPr>
        <p:txBody>
          <a:bodyPr/>
          <a:lstStyle/>
          <a:p>
            <a:pPr eaLnBrk="1" hangingPunct="1">
              <a:lnSpc>
                <a:spcPct val="15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物理层定义了物理无线信道与</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MAC</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层之间的接口，主要是在硬件驱动程序的基础上，实现数据传输和物理信道的管理，提供物理层数据服务和物理层管理服务。</a:t>
            </a:r>
            <a:endParaRPr lang="en-US" altLang="zh-CN" sz="3200" b="1" dirty="0">
              <a:solidFill>
                <a:schemeClr val="tx1">
                  <a:lumMod val="75000"/>
                  <a:lumOff val="25000"/>
                </a:schemeClr>
              </a:solidFill>
              <a:latin typeface="+mj-ea"/>
              <a:ea typeface="+mj-ea"/>
            </a:endParaRPr>
          </a:p>
          <a:p>
            <a:pPr marL="1335405" lvl="2" indent="0" algn="l">
              <a:lnSpc>
                <a:spcPct val="120000"/>
              </a:lnSpc>
              <a:buClr>
                <a:schemeClr val="accent1"/>
              </a:buClr>
              <a:buFont typeface="Wingdings" panose="05000000000000000000" pitchFamily="2" charset="2"/>
              <a:buNone/>
            </a:pPr>
            <a:endParaRPr lang="zh-CN" altLang="en-US" sz="2800" dirty="0">
              <a:solidFill>
                <a:schemeClr val="tx1">
                  <a:lumMod val="65000"/>
                  <a:lumOff val="35000"/>
                </a:schemeClr>
              </a:solidFill>
              <a:latin typeface="+mj-ea"/>
              <a:ea typeface="+mj-ea"/>
            </a:endParaRPr>
          </a:p>
        </p:txBody>
      </p:sp>
      <p:grpSp>
        <p:nvGrpSpPr>
          <p:cNvPr id="2" name="组合 1"/>
          <p:cNvGrpSpPr/>
          <p:nvPr/>
        </p:nvGrpSpPr>
        <p:grpSpPr>
          <a:xfrm>
            <a:off x="3387725" y="3526155"/>
            <a:ext cx="10039985" cy="5775325"/>
            <a:chOff x="2363" y="2743"/>
            <a:chExt cx="9472" cy="6482"/>
          </a:xfrm>
        </p:grpSpPr>
        <p:sp>
          <p:nvSpPr>
            <p:cNvPr id="336901" name="文本框 336900"/>
            <p:cNvSpPr txBox="1"/>
            <p:nvPr/>
          </p:nvSpPr>
          <p:spPr>
            <a:xfrm>
              <a:off x="6720" y="4800"/>
              <a:ext cx="1080" cy="1242"/>
            </a:xfrm>
            <a:prstGeom prst="rect">
              <a:avLst/>
            </a:prstGeom>
            <a:noFill/>
            <a:ln w="9525">
              <a:noFill/>
            </a:ln>
          </p:spPr>
          <p:txBody>
            <a:bodyPr>
              <a:spAutoFit/>
            </a:bodyPr>
            <a:lstStyle/>
            <a:p>
              <a:pPr algn="l">
                <a:spcBef>
                  <a:spcPct val="50000"/>
                </a:spcBef>
              </a:pPr>
              <a:r>
                <a:rPr lang="en-US" altLang="zh-CN">
                  <a:solidFill>
                    <a:schemeClr val="bg1"/>
                  </a:solidFill>
                  <a:latin typeface="Arial" panose="020B0604020202020204" pitchFamily="34" charset="0"/>
                  <a:ea typeface="宋体" panose="02010600030101010101" pitchFamily="2" charset="-122"/>
                </a:rPr>
                <a:t>  </a:t>
              </a:r>
              <a:endParaRPr lang="en-US" altLang="zh-CN" sz="6600">
                <a:solidFill>
                  <a:schemeClr val="bg1"/>
                </a:solidFill>
                <a:latin typeface="Arial" panose="020B0604020202020204" pitchFamily="34" charset="0"/>
                <a:ea typeface="宋体" panose="02010600030101010101" pitchFamily="2" charset="-122"/>
              </a:endParaRPr>
            </a:p>
          </p:txBody>
        </p:sp>
        <p:cxnSp>
          <p:nvCxnSpPr>
            <p:cNvPr id="4" name="直接连接符 3"/>
            <p:cNvCxnSpPr/>
            <p:nvPr/>
          </p:nvCxnSpPr>
          <p:spPr>
            <a:xfrm>
              <a:off x="2368" y="6858"/>
              <a:ext cx="9450" cy="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365" y="8570"/>
              <a:ext cx="9450" cy="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368" y="5128"/>
              <a:ext cx="9450" cy="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9" idx="3"/>
            </p:cNvCxnSpPr>
            <p:nvPr/>
          </p:nvCxnSpPr>
          <p:spPr>
            <a:xfrm>
              <a:off x="2365" y="3418"/>
              <a:ext cx="9450" cy="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3715" y="2743"/>
              <a:ext cx="8100" cy="13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0" name="圆角矩形 9"/>
            <p:cNvSpPr/>
            <p:nvPr/>
          </p:nvSpPr>
          <p:spPr>
            <a:xfrm>
              <a:off x="3715" y="4430"/>
              <a:ext cx="8100" cy="13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圆角矩形 10"/>
            <p:cNvSpPr/>
            <p:nvPr/>
          </p:nvSpPr>
          <p:spPr>
            <a:xfrm>
              <a:off x="3715" y="6165"/>
              <a:ext cx="8100" cy="13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圆角矩形 11"/>
            <p:cNvSpPr/>
            <p:nvPr/>
          </p:nvSpPr>
          <p:spPr>
            <a:xfrm>
              <a:off x="3715" y="7875"/>
              <a:ext cx="8100" cy="13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3" name="直接连接符 12"/>
            <p:cNvCxnSpPr/>
            <p:nvPr/>
          </p:nvCxnSpPr>
          <p:spPr>
            <a:xfrm rot="5400000">
              <a:off x="-225" y="6005"/>
              <a:ext cx="5178" cy="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TextBox 12"/>
            <p:cNvSpPr txBox="1"/>
            <p:nvPr/>
          </p:nvSpPr>
          <p:spPr>
            <a:xfrm>
              <a:off x="3718" y="2900"/>
              <a:ext cx="8100" cy="731"/>
            </a:xfrm>
            <a:prstGeom prst="rect">
              <a:avLst/>
            </a:prstGeom>
            <a:noFill/>
            <a:ln w="9525">
              <a:noFill/>
            </a:ln>
          </p:spPr>
          <p:txBody>
            <a:bodyPr>
              <a:spAutoFit/>
            </a:bodyPr>
            <a:lstStyle/>
            <a:p>
              <a:pPr algn="l">
                <a:lnSpc>
                  <a:spcPct val="130000"/>
                </a:lnSpc>
                <a:spcBef>
                  <a:spcPct val="125000"/>
                </a:spcBef>
                <a:buClr>
                  <a:schemeClr val="accent2"/>
                </a:buClr>
                <a:buSzPct val="120000"/>
                <a:buFont typeface="Wingdings" panose="05000000000000000000" pitchFamily="2" charset="2"/>
              </a:pPr>
              <a:r>
                <a:rPr lang="zh-CN" altLang="en-US" sz="2800" b="1" dirty="0">
                  <a:latin typeface="Arial" panose="020B0604020202020204" pitchFamily="34" charset="0"/>
                  <a:ea typeface="宋体" panose="02010600030101010101" pitchFamily="2" charset="-122"/>
                </a:rPr>
                <a:t>工作频段的分配</a:t>
              </a:r>
              <a:endParaRPr lang="en-US" altLang="zh-CN" sz="2800" b="1">
                <a:latin typeface="Arial" panose="020B0604020202020204" pitchFamily="34" charset="0"/>
                <a:ea typeface="宋体" panose="02010600030101010101" pitchFamily="2" charset="-122"/>
              </a:endParaRPr>
            </a:p>
          </p:txBody>
        </p:sp>
        <p:sp>
          <p:nvSpPr>
            <p:cNvPr id="15" name="TextBox 13"/>
            <p:cNvSpPr txBox="1"/>
            <p:nvPr/>
          </p:nvSpPr>
          <p:spPr>
            <a:xfrm>
              <a:off x="3735" y="4583"/>
              <a:ext cx="8100" cy="827"/>
            </a:xfrm>
            <a:prstGeom prst="rect">
              <a:avLst/>
            </a:prstGeom>
            <a:noFill/>
            <a:ln w="9525">
              <a:noFill/>
            </a:ln>
          </p:spPr>
          <p:txBody>
            <a:bodyPr>
              <a:spAutoFit/>
            </a:bodyPr>
            <a:lstStyle/>
            <a:p>
              <a:pPr algn="l">
                <a:lnSpc>
                  <a:spcPct val="150000"/>
                </a:lnSpc>
              </a:pPr>
              <a:r>
                <a:rPr lang="zh-CN" altLang="en-US" sz="2800" b="1" dirty="0">
                  <a:latin typeface="Arial" panose="020B0604020202020204" pitchFamily="34" charset="0"/>
                  <a:ea typeface="宋体" panose="02010600030101010101" pitchFamily="2" charset="-122"/>
                </a:rPr>
                <a:t>信道的分配</a:t>
              </a:r>
              <a:endParaRPr lang="zh-CN" altLang="en-US" sz="2800" b="1" dirty="0">
                <a:latin typeface="Arial" panose="020B0604020202020204" pitchFamily="34" charset="0"/>
                <a:ea typeface="宋体" panose="02010600030101010101" pitchFamily="2" charset="-122"/>
              </a:endParaRPr>
            </a:p>
          </p:txBody>
        </p:sp>
        <p:sp>
          <p:nvSpPr>
            <p:cNvPr id="16" name="TextBox 14"/>
            <p:cNvSpPr txBox="1"/>
            <p:nvPr/>
          </p:nvSpPr>
          <p:spPr>
            <a:xfrm>
              <a:off x="3718" y="6275"/>
              <a:ext cx="8100" cy="827"/>
            </a:xfrm>
            <a:prstGeom prst="rect">
              <a:avLst/>
            </a:prstGeom>
            <a:noFill/>
            <a:ln w="9525">
              <a:noFill/>
            </a:ln>
          </p:spPr>
          <p:txBody>
            <a:bodyPr>
              <a:spAutoFit/>
            </a:bodyPr>
            <a:lstStyle/>
            <a:p>
              <a:pPr algn="l">
                <a:lnSpc>
                  <a:spcPct val="150000"/>
                </a:lnSpc>
              </a:pPr>
              <a:r>
                <a:rPr lang="zh-CN" altLang="en-US" sz="2800" b="1" dirty="0">
                  <a:latin typeface="Arial" panose="020B0604020202020204" pitchFamily="34" charset="0"/>
                  <a:ea typeface="宋体" panose="02010600030101010101" pitchFamily="2" charset="-122"/>
                </a:rPr>
                <a:t>为</a:t>
              </a:r>
              <a:r>
                <a:rPr lang="en-US" altLang="zh-CN" sz="2800" b="1">
                  <a:latin typeface="Arial" panose="020B0604020202020204" pitchFamily="34" charset="0"/>
                  <a:ea typeface="宋体" panose="02010600030101010101" pitchFamily="2" charset="-122"/>
                </a:rPr>
                <a:t>MAC</a:t>
              </a:r>
              <a:r>
                <a:rPr lang="zh-CN" altLang="en-US" sz="2800" b="1" dirty="0">
                  <a:latin typeface="Arial" panose="020B0604020202020204" pitchFamily="34" charset="0"/>
                  <a:ea typeface="宋体" panose="02010600030101010101" pitchFamily="2" charset="-122"/>
                </a:rPr>
                <a:t>层提供数据服务</a:t>
              </a:r>
              <a:endParaRPr lang="en-US" altLang="zh-CN" sz="2800" b="1">
                <a:latin typeface="Arial" panose="020B0604020202020204" pitchFamily="34" charset="0"/>
                <a:ea typeface="宋体" panose="02010600030101010101" pitchFamily="2" charset="-122"/>
              </a:endParaRPr>
            </a:p>
          </p:txBody>
        </p:sp>
        <p:sp>
          <p:nvSpPr>
            <p:cNvPr id="17" name="TextBox 15"/>
            <p:cNvSpPr txBox="1"/>
            <p:nvPr/>
          </p:nvSpPr>
          <p:spPr>
            <a:xfrm>
              <a:off x="3705" y="8030"/>
              <a:ext cx="8100" cy="827"/>
            </a:xfrm>
            <a:prstGeom prst="rect">
              <a:avLst/>
            </a:prstGeom>
            <a:noFill/>
            <a:ln w="9525">
              <a:noFill/>
            </a:ln>
          </p:spPr>
          <p:txBody>
            <a:bodyPr>
              <a:spAutoFit/>
            </a:bodyPr>
            <a:lstStyle/>
            <a:p>
              <a:pPr algn="l">
                <a:lnSpc>
                  <a:spcPct val="150000"/>
                </a:lnSpc>
              </a:pPr>
              <a:r>
                <a:rPr lang="zh-CN" altLang="en-US" sz="2800" b="1" dirty="0">
                  <a:latin typeface="Arial" panose="020B0604020202020204" pitchFamily="34" charset="0"/>
                  <a:ea typeface="宋体" panose="02010600030101010101" pitchFamily="2" charset="-122"/>
                </a:rPr>
                <a:t>为</a:t>
              </a:r>
              <a:r>
                <a:rPr lang="en-US" altLang="zh-CN" sz="2800" b="1">
                  <a:latin typeface="Arial" panose="020B0604020202020204" pitchFamily="34" charset="0"/>
                  <a:ea typeface="宋体" panose="02010600030101010101" pitchFamily="2" charset="-122"/>
                </a:rPr>
                <a:t>MAC</a:t>
              </a:r>
              <a:r>
                <a:rPr lang="zh-CN" altLang="en-US" sz="2800" b="1" dirty="0">
                  <a:latin typeface="Arial" panose="020B0604020202020204" pitchFamily="34" charset="0"/>
                  <a:ea typeface="宋体" panose="02010600030101010101" pitchFamily="2" charset="-122"/>
                </a:rPr>
                <a:t>层提供管理服务</a:t>
              </a:r>
              <a:endParaRPr lang="en-US" altLang="zh-CN" sz="2800" b="1">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pPr algn="l"/>
            <a:r>
              <a:rPr lang="en-US" altLang="zh-CN" dirty="0"/>
              <a:t>ZigBee</a:t>
            </a:r>
            <a:r>
              <a:rPr lang="zh-CN" altLang="en-US" dirty="0"/>
              <a:t>的</a:t>
            </a:r>
            <a:r>
              <a:rPr lang="zh-CN" altLang="en-US" dirty="0">
                <a:sym typeface="+mn-ea"/>
              </a:rPr>
              <a:t>MAC层</a:t>
            </a:r>
            <a:endParaRPr lang="zh-CN" altLang="en-US" dirty="0"/>
          </a:p>
        </p:txBody>
      </p:sp>
      <p:sp>
        <p:nvSpPr>
          <p:cNvPr id="6" name="Rectangle 3"/>
          <p:cNvSpPr>
            <a:spLocks noGrp="1" noChangeArrowheads="1"/>
          </p:cNvSpPr>
          <p:nvPr>
            <p:ph type="body" idx="4294967295"/>
          </p:nvPr>
        </p:nvSpPr>
        <p:spPr>
          <a:xfrm>
            <a:off x="1039495" y="1586865"/>
            <a:ext cx="15384145" cy="6343650"/>
          </a:xfrm>
          <a:prstGeom prst="rect">
            <a:avLst/>
          </a:prstGeom>
        </p:spPr>
        <p:txBody>
          <a:bodyPr/>
          <a:lstStyle/>
          <a:p>
            <a:pPr algn="l" eaLnBrk="1" hangingPunct="1">
              <a:lnSpc>
                <a:spcPct val="150000"/>
              </a:lnSpc>
            </a:pP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MAC层定义了MAC层与网络层之间的接口，提供MAC层数据服务和MAC层管理服务。</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fontAlgn="auto">
              <a:lnSpc>
                <a:spcPct val="130000"/>
              </a:lnSpc>
              <a:spcBef>
                <a:spcPts val="0"/>
              </a:spcBef>
              <a:buClr>
                <a:schemeClr val="accent1"/>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采用</a:t>
            </a:r>
            <a:r>
              <a:rPr lang="en-US" altLang="zh-CN" sz="2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CSMA-CA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机制来访问物理信道；</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2" algn="l" fontAlgn="auto">
              <a:lnSpc>
                <a:spcPct val="130000"/>
              </a:lnSpc>
              <a:spcBef>
                <a:spcPts val="0"/>
              </a:spcBef>
              <a:buClr>
                <a:schemeClr val="accent1"/>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协调器对网络的建立与维护；</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2" algn="l" fontAlgn="auto">
              <a:lnSpc>
                <a:spcPct val="130000"/>
              </a:lnSpc>
              <a:spcBef>
                <a:spcPts val="0"/>
              </a:spcBef>
              <a:buClr>
                <a:schemeClr val="accent1"/>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支持</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PAN</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网络的关联（</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association</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）与取消关联（</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disassociation</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2" algn="l" fontAlgn="auto">
              <a:lnSpc>
                <a:spcPct val="130000"/>
              </a:lnSpc>
              <a:spcBef>
                <a:spcPts val="0"/>
              </a:spcBef>
              <a:buClr>
                <a:schemeClr val="accent1"/>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协调器产生信标帧，普通设备根据信标帧与协调器同步；</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2" algn="l" fontAlgn="auto">
              <a:lnSpc>
                <a:spcPct val="130000"/>
              </a:lnSpc>
              <a:spcBef>
                <a:spcPts val="0"/>
              </a:spcBef>
              <a:buClr>
                <a:schemeClr val="accent1"/>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在两个</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MAC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实体之间提供数据可靠传输；</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2" algn="l" fontAlgn="auto">
              <a:lnSpc>
                <a:spcPct val="130000"/>
              </a:lnSpc>
              <a:spcBef>
                <a:spcPts val="0"/>
              </a:spcBef>
              <a:buClr>
                <a:schemeClr val="accent1"/>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可选的保护时隙</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GTS</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支持；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2" algn="l" fontAlgn="auto">
              <a:lnSpc>
                <a:spcPct val="130000"/>
              </a:lnSpc>
              <a:spcBef>
                <a:spcPts val="0"/>
              </a:spcBef>
              <a:buClr>
                <a:schemeClr val="accent1"/>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支持安全机制；</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a:p>
            <a:pPr algn="l" eaLnBrk="1" hangingPunct="1">
              <a:lnSpc>
                <a:spcPct val="150000"/>
              </a:lnSpc>
            </a:pPr>
            <a:endParaRPr lang="en-US" altLang="zh-CN" sz="3200">
              <a:latin typeface="Times New Roman" panose="02020603050405020304" pitchFamily="18" charset="0"/>
              <a:ea typeface="宋体" panose="02010600030101010101" pitchFamily="2" charset="-122"/>
              <a:sym typeface="+mn-ea"/>
            </a:endParaRPr>
          </a:p>
          <a:p>
            <a:pPr marL="1335405" lvl="2" indent="0" algn="l">
              <a:lnSpc>
                <a:spcPct val="120000"/>
              </a:lnSpc>
              <a:buClr>
                <a:schemeClr val="accent1"/>
              </a:buClr>
              <a:buFont typeface="Wingdings" panose="05000000000000000000" pitchFamily="2" charset="2"/>
              <a:buNone/>
            </a:pPr>
            <a:endParaRPr lang="zh-CN" altLang="en-US"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8154847" y="2465483"/>
            <a:ext cx="5583861" cy="7014170"/>
          </a:xfrm>
          <a:prstGeom prst="rect">
            <a:avLst/>
          </a:prstGeom>
        </p:spPr>
      </p:pic>
      <p:sp>
        <p:nvSpPr>
          <p:cNvPr id="5" name="文本占位符 1"/>
          <p:cNvSpPr>
            <a:spLocks noGrp="1"/>
          </p:cNvSpPr>
          <p:nvPr>
            <p:ph type="body" sz="quarter" idx="10"/>
          </p:nvPr>
        </p:nvSpPr>
        <p:spPr>
          <a:xfrm>
            <a:off x="458470" y="321310"/>
            <a:ext cx="7433941" cy="648335"/>
          </a:xfrm>
        </p:spPr>
        <p:txBody>
          <a:bodyPr/>
          <a:lstStyle/>
          <a:p>
            <a:r>
              <a:rPr lang="en-US" altLang="zh-CN" dirty="0"/>
              <a:t>ZigBee</a:t>
            </a:r>
            <a:r>
              <a:rPr lang="zh-CN" altLang="en-US" dirty="0"/>
              <a:t>路由协议</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440731" y="1832719"/>
            <a:ext cx="13490442" cy="2986961"/>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计算机网络中的路由协议</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先验式</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表驱动</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延时小、灵活性差</a:t>
            </a:r>
            <a:endParaRPr lang="en-US" altLang="zh-CN" sz="2800" dirty="0">
              <a:solidFill>
                <a:schemeClr val="tx1">
                  <a:lumMod val="65000"/>
                  <a:lumOff val="35000"/>
                </a:schemeClr>
              </a:solidFill>
              <a:latin typeface="+mj-ea"/>
              <a:ea typeface="+mj-ea"/>
            </a:endParaRPr>
          </a:p>
          <a:p>
            <a:pPr marL="786130" lvl="1" indent="0" fontAlgn="auto">
              <a:lnSpc>
                <a:spcPct val="150000"/>
              </a:lnSpc>
              <a:spcAft>
                <a:spcPts val="0"/>
              </a:spcAft>
              <a:buNone/>
            </a:pPr>
            <a:endParaRPr lang="en-US" altLang="zh-CN" sz="2800" dirty="0">
              <a:solidFill>
                <a:schemeClr val="tx1">
                  <a:lumMod val="65000"/>
                  <a:lumOff val="35000"/>
                </a:schemeClr>
              </a:solidFill>
              <a:latin typeface="+mj-ea"/>
              <a:ea typeface="+mj-ea"/>
            </a:endParaRPr>
          </a:p>
        </p:txBody>
      </p:sp>
      <p:pic>
        <p:nvPicPr>
          <p:cNvPr id="2" name="图片 1"/>
          <p:cNvPicPr>
            <a:picLocks noChangeAspect="1"/>
          </p:cNvPicPr>
          <p:nvPr/>
        </p:nvPicPr>
        <p:blipFill>
          <a:blip r:embed="rId2"/>
          <a:stretch>
            <a:fillRect/>
          </a:stretch>
        </p:blipFill>
        <p:spPr>
          <a:xfrm>
            <a:off x="7751040" y="2120751"/>
            <a:ext cx="9714711" cy="77036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r>
              <a:rPr lang="zh-CN" altLang="en-US" dirty="0"/>
              <a:t>路由协议</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440731" y="1278229"/>
            <a:ext cx="13490442" cy="2986961"/>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en-US" altLang="zh-CN" sz="3200" b="1" dirty="0">
                <a:solidFill>
                  <a:schemeClr val="tx1">
                    <a:lumMod val="75000"/>
                    <a:lumOff val="25000"/>
                  </a:schemeClr>
                </a:solidFill>
                <a:latin typeface="+mj-ea"/>
                <a:ea typeface="+mj-ea"/>
              </a:rPr>
              <a:t>ZigBee</a:t>
            </a:r>
            <a:r>
              <a:rPr lang="zh-CN" altLang="en-US" sz="3200" b="1" dirty="0">
                <a:solidFill>
                  <a:schemeClr val="tx1">
                    <a:lumMod val="75000"/>
                    <a:lumOff val="25000"/>
                  </a:schemeClr>
                </a:solidFill>
                <a:latin typeface="+mj-ea"/>
                <a:ea typeface="+mj-ea"/>
              </a:rPr>
              <a:t>中的路由协议</a:t>
            </a:r>
            <a:endParaRPr lang="en-US" altLang="zh-CN" sz="3200" b="1" dirty="0">
              <a:solidFill>
                <a:schemeClr val="tx1">
                  <a:lumMod val="75000"/>
                  <a:lumOff val="2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响应式路由、按需路由</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en-US" altLang="zh-CN" sz="2800" dirty="0" err="1">
                <a:solidFill>
                  <a:schemeClr val="tx1">
                    <a:lumMod val="65000"/>
                    <a:lumOff val="35000"/>
                  </a:schemeClr>
                </a:solidFill>
                <a:latin typeface="+mj-ea"/>
                <a:ea typeface="+mj-ea"/>
              </a:rPr>
              <a:t>AODVjr</a:t>
            </a:r>
            <a:r>
              <a:rPr lang="en-US" altLang="zh-CN" sz="2800" dirty="0">
                <a:solidFill>
                  <a:schemeClr val="tx1">
                    <a:lumMod val="65000"/>
                    <a:lumOff val="35000"/>
                  </a:schemeClr>
                </a:solidFill>
                <a:latin typeface="+mj-ea"/>
                <a:ea typeface="+mj-ea"/>
              </a:rPr>
              <a:t> (Ad Hoc On-demand Distance Vector Routing Junior)</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延时大、灵活性好</a:t>
            </a:r>
            <a:endParaRPr lang="en-US" altLang="zh-CN" sz="2800" dirty="0">
              <a:solidFill>
                <a:schemeClr val="tx1">
                  <a:lumMod val="65000"/>
                  <a:lumOff val="35000"/>
                </a:schemeClr>
              </a:solidFill>
              <a:latin typeface="+mj-ea"/>
              <a:ea typeface="+mj-ea"/>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93659" y="5001071"/>
            <a:ext cx="7560840" cy="4882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 7"/>
          <p:cNvSpPr/>
          <p:nvPr/>
        </p:nvSpPr>
        <p:spPr>
          <a:xfrm>
            <a:off x="10945787" y="4215292"/>
            <a:ext cx="4464496" cy="76978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chemeClr val="bg1"/>
                </a:solidFill>
                <a:latin typeface="+mj-ea"/>
                <a:ea typeface="+mj-ea"/>
              </a:rPr>
              <a:t>RREP</a:t>
            </a:r>
            <a:r>
              <a:rPr lang="zh-CN" altLang="en-US" sz="2400" dirty="0">
                <a:solidFill>
                  <a:schemeClr val="bg1"/>
                </a:solidFill>
                <a:latin typeface="+mj-ea"/>
                <a:ea typeface="+mj-ea"/>
              </a:rPr>
              <a:t>（</a:t>
            </a:r>
            <a:r>
              <a:rPr lang="en-US" altLang="zh-CN" sz="2400" dirty="0">
                <a:solidFill>
                  <a:schemeClr val="bg1"/>
                </a:solidFill>
                <a:latin typeface="+mj-ea"/>
                <a:ea typeface="+mj-ea"/>
              </a:rPr>
              <a:t>Route Reply</a:t>
            </a:r>
            <a:r>
              <a:rPr lang="zh-CN" altLang="en-US" sz="2400" dirty="0">
                <a:solidFill>
                  <a:schemeClr val="bg1"/>
                </a:solidFill>
                <a:latin typeface="+mj-ea"/>
                <a:ea typeface="+mj-ea"/>
              </a:rPr>
              <a:t>）包</a:t>
            </a:r>
            <a:endParaRPr lang="zh-CN" altLang="en-US" sz="2400" dirty="0">
              <a:solidFill>
                <a:schemeClr val="bg1"/>
              </a:solidFill>
              <a:latin typeface="+mj-ea"/>
              <a:ea typeface="+mj-ea"/>
            </a:endParaRPr>
          </a:p>
        </p:txBody>
      </p:sp>
      <p:graphicFrame>
        <p:nvGraphicFramePr>
          <p:cNvPr id="2" name="对象 1"/>
          <p:cNvGraphicFramePr/>
          <p:nvPr/>
        </p:nvGraphicFramePr>
        <p:xfrm>
          <a:off x="890905" y="4742180"/>
          <a:ext cx="8417560" cy="5385435"/>
        </p:xfrm>
        <a:graphic>
          <a:graphicData uri="http://schemas.openxmlformats.org/presentationml/2006/ole">
            <mc:AlternateContent xmlns:mc="http://schemas.openxmlformats.org/markup-compatibility/2006">
              <mc:Choice xmlns:v="urn:schemas-microsoft-com:vml" Requires="v">
                <p:oleObj spid="_x0000_s4099" name="" r:id="rId2" imgW="8410575" imgH="5857875" progId="Paint.Picture">
                  <p:embed/>
                </p:oleObj>
              </mc:Choice>
              <mc:Fallback>
                <p:oleObj name="" r:id="rId2" imgW="8410575" imgH="5857875" progId="Paint.Picture">
                  <p:embed/>
                  <p:pic>
                    <p:nvPicPr>
                      <p:cNvPr id="0" name="图片 8"/>
                      <p:cNvPicPr/>
                      <p:nvPr/>
                    </p:nvPicPr>
                    <p:blipFill>
                      <a:blip r:embed="rId3"/>
                      <a:stretch>
                        <a:fillRect/>
                      </a:stretch>
                    </p:blipFill>
                    <p:spPr>
                      <a:xfrm>
                        <a:off x="890905" y="4742180"/>
                        <a:ext cx="8417560" cy="5385435"/>
                      </a:xfrm>
                      <a:prstGeom prst="rect">
                        <a:avLst/>
                      </a:prstGeom>
                    </p:spPr>
                  </p:pic>
                </p:oleObj>
              </mc:Fallback>
            </mc:AlternateContent>
          </a:graphicData>
        </a:graphic>
      </p:graphicFrame>
      <p:sp>
        <p:nvSpPr>
          <p:cNvPr id="7" name="圆角矩形 6"/>
          <p:cNvSpPr/>
          <p:nvPr/>
        </p:nvSpPr>
        <p:spPr>
          <a:xfrm>
            <a:off x="3074882" y="4265190"/>
            <a:ext cx="4342513" cy="7674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chemeClr val="bg1"/>
                </a:solidFill>
                <a:latin typeface="+mj-ea"/>
                <a:ea typeface="+mj-ea"/>
              </a:rPr>
              <a:t>RREQ</a:t>
            </a:r>
            <a:r>
              <a:rPr lang="zh-CN" altLang="en-US" sz="2400" dirty="0">
                <a:solidFill>
                  <a:schemeClr val="bg1"/>
                </a:solidFill>
                <a:latin typeface="+mj-ea"/>
                <a:ea typeface="+mj-ea"/>
              </a:rPr>
              <a:t>（</a:t>
            </a:r>
            <a:r>
              <a:rPr lang="en-US" altLang="zh-CN" sz="2400" dirty="0">
                <a:solidFill>
                  <a:schemeClr val="bg1"/>
                </a:solidFill>
                <a:latin typeface="+mj-ea"/>
                <a:ea typeface="+mj-ea"/>
              </a:rPr>
              <a:t>Route Request</a:t>
            </a:r>
            <a:r>
              <a:rPr lang="zh-CN" altLang="en-US" sz="2400" dirty="0">
                <a:solidFill>
                  <a:schemeClr val="bg1"/>
                </a:solidFill>
                <a:latin typeface="+mj-ea"/>
                <a:ea typeface="+mj-ea"/>
              </a:rPr>
              <a:t>）包</a:t>
            </a:r>
            <a:endParaRPr lang="zh-CN" altLang="en-US" sz="2400"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pPr algn="l"/>
            <a:r>
              <a:rPr lang="en-US" altLang="zh-CN" dirty="0"/>
              <a:t>ZigBee</a:t>
            </a:r>
            <a:r>
              <a:rPr lang="zh-CN" altLang="en-US" dirty="0"/>
              <a:t>路由协议</a:t>
            </a:r>
            <a:endParaRPr lang="zh-CN" altLang="en-US" dirty="0"/>
          </a:p>
        </p:txBody>
      </p:sp>
      <p:sp>
        <p:nvSpPr>
          <p:cNvPr id="3" name="Rectangle 3"/>
          <p:cNvSpPr>
            <a:spLocks noGrp="1" noChangeArrowheads="1"/>
          </p:cNvSpPr>
          <p:nvPr>
            <p:ph type="body" idx="4294967295"/>
          </p:nvPr>
        </p:nvSpPr>
        <p:spPr>
          <a:xfrm>
            <a:off x="1203960" y="1283970"/>
            <a:ext cx="15883890" cy="7272655"/>
          </a:xfrm>
          <a:prstGeom prst="rect">
            <a:avLst/>
          </a:prstGeom>
        </p:spPr>
        <p:txBody>
          <a:bodyPr/>
          <a:lstStyle/>
          <a:p>
            <a:pPr eaLnBrk="1" hangingPunct="1">
              <a:lnSpc>
                <a:spcPct val="150000"/>
              </a:lnSpc>
            </a:pPr>
            <a:r>
              <a:rPr lang="en-US" altLang="zh-CN" sz="3200" b="1" dirty="0">
                <a:solidFill>
                  <a:schemeClr val="tx1">
                    <a:lumMod val="75000"/>
                    <a:lumOff val="25000"/>
                  </a:schemeClr>
                </a:solidFill>
                <a:latin typeface="+mj-ea"/>
                <a:ea typeface="+mj-ea"/>
              </a:rPr>
              <a:t>ZigBee</a:t>
            </a:r>
            <a:r>
              <a:rPr lang="zh-CN" altLang="en-US" sz="3200" b="1" dirty="0">
                <a:solidFill>
                  <a:schemeClr val="tx1">
                    <a:lumMod val="75000"/>
                    <a:lumOff val="25000"/>
                  </a:schemeClr>
                </a:solidFill>
                <a:latin typeface="+mj-ea"/>
                <a:ea typeface="+mj-ea"/>
              </a:rPr>
              <a:t>路由算法</a:t>
            </a:r>
            <a:endParaRPr lang="zh-CN" altLang="en-US" sz="3200" b="1" dirty="0">
              <a:solidFill>
                <a:schemeClr val="tx1">
                  <a:lumMod val="75000"/>
                  <a:lumOff val="25000"/>
                </a:schemeClr>
              </a:solidFill>
              <a:latin typeface="+mj-ea"/>
              <a:ea typeface="+mj-ea"/>
            </a:endParaRPr>
          </a:p>
          <a:p>
            <a:pPr lvl="1" algn="l" latinLnBrk="0">
              <a:lnSpc>
                <a:spcPct val="150000"/>
              </a:lnSpc>
              <a:buChar char=""/>
            </a:pPr>
            <a:r>
              <a:rPr lang="zh-CN" altLang="en-US" sz="2800" dirty="0">
                <a:solidFill>
                  <a:schemeClr val="tx1">
                    <a:lumMod val="65000"/>
                    <a:lumOff val="35000"/>
                  </a:schemeClr>
                </a:solidFill>
                <a:latin typeface="+mj-ea"/>
                <a:ea typeface="+mj-ea"/>
                <a:sym typeface="+mn-ea"/>
              </a:rPr>
              <a:t>ZigBee采用按需路由算法AODV，在节能和网络性能上都有着很大的优势。</a:t>
            </a:r>
            <a:endParaRPr lang="zh-CN" altLang="en-US" sz="2800" dirty="0">
              <a:solidFill>
                <a:schemeClr val="tx1">
                  <a:lumMod val="65000"/>
                  <a:lumOff val="35000"/>
                </a:schemeClr>
              </a:solidFill>
              <a:latin typeface="+mj-ea"/>
              <a:ea typeface="+mj-ea"/>
            </a:endParaRPr>
          </a:p>
          <a:p>
            <a:pPr lvl="1" algn="l" latinLnBrk="0">
              <a:lnSpc>
                <a:spcPct val="150000"/>
              </a:lnSpc>
              <a:buChar char=""/>
            </a:pPr>
            <a:r>
              <a:rPr lang="zh-CN" altLang="en-US" sz="2800" dirty="0">
                <a:solidFill>
                  <a:schemeClr val="tx1">
                    <a:lumMod val="65000"/>
                    <a:lumOff val="35000"/>
                  </a:schemeClr>
                </a:solidFill>
                <a:latin typeface="+mj-ea"/>
                <a:ea typeface="+mj-ea"/>
                <a:sym typeface="+mn-ea"/>
              </a:rPr>
              <a:t>AODV路由协议是一种基于距离矢量的按需路由算法，只保持需要的路由，而不需要节点维持通信过程中未达目的节点的路由。节点仅记住下一跳，而非像源节点路由那样记住整个路由。它能在网络中的各移动节点之间动态地、自启动地建立逐跳路由。</a:t>
            </a:r>
            <a:endParaRPr lang="zh-CN" altLang="en-US" sz="2800" dirty="0">
              <a:solidFill>
                <a:schemeClr val="tx1">
                  <a:lumMod val="65000"/>
                  <a:lumOff val="35000"/>
                </a:schemeClr>
              </a:solidFill>
              <a:latin typeface="+mj-ea"/>
              <a:ea typeface="+mj-ea"/>
            </a:endParaRPr>
          </a:p>
          <a:p>
            <a:pPr lvl="1" algn="l" latinLnBrk="0">
              <a:lnSpc>
                <a:spcPct val="150000"/>
              </a:lnSpc>
              <a:buChar char=""/>
            </a:pPr>
            <a:r>
              <a:rPr lang="zh-CN" altLang="en-US" sz="2800" dirty="0">
                <a:solidFill>
                  <a:schemeClr val="tx1">
                    <a:lumMod val="65000"/>
                    <a:lumOff val="35000"/>
                  </a:schemeClr>
                </a:solidFill>
                <a:latin typeface="+mj-ea"/>
                <a:ea typeface="+mj-ea"/>
                <a:sym typeface="+mn-ea"/>
              </a:rPr>
              <a:t>当链路断开时，AODV会通知受影响的节点，从而使这些节点能被确认为无效路由。AODV允许移动节点响应链路的破损情况，并以一种及时的方式更新网络拓扑。</a:t>
            </a:r>
            <a:endParaRPr lang="zh-CN" altLang="en-US" sz="2800" dirty="0">
              <a:solidFill>
                <a:schemeClr val="tx1">
                  <a:lumMod val="65000"/>
                  <a:lumOff val="35000"/>
                </a:schemeClr>
              </a:solidFill>
              <a:latin typeface="+mj-ea"/>
              <a:ea typeface="+mj-ea"/>
              <a:sym typeface="+mn-ea"/>
            </a:endParaRPr>
          </a:p>
          <a:p>
            <a:pPr lvl="1" algn="l" latinLnBrk="0">
              <a:lnSpc>
                <a:spcPct val="150000"/>
              </a:lnSpc>
              <a:buChar char=""/>
            </a:pPr>
            <a:r>
              <a:rPr lang="zh-CN" altLang="en-US" sz="2800">
                <a:sym typeface="+mn-ea"/>
              </a:rPr>
              <a:t> </a:t>
            </a:r>
            <a:r>
              <a:rPr lang="en-US" altLang="zh-CN" sz="2800" err="1">
                <a:sym typeface="+mn-ea"/>
              </a:rPr>
              <a:t>ZigBee</a:t>
            </a:r>
            <a:r>
              <a:rPr lang="zh-CN" altLang="en-US" sz="2800" dirty="0">
                <a:sym typeface="+mn-ea"/>
              </a:rPr>
              <a:t>的网络层定义了两种路由方式</a:t>
            </a:r>
            <a:r>
              <a:rPr lang="en-US" altLang="zh-CN" sz="2800">
                <a:latin typeface="Arial" panose="020B0604020202020204" pitchFamily="34" charset="0"/>
                <a:sym typeface="+mn-ea"/>
              </a:rPr>
              <a:t>——</a:t>
            </a:r>
            <a:r>
              <a:rPr lang="zh-CN" altLang="en-US" sz="2800" dirty="0">
                <a:sym typeface="+mn-ea"/>
              </a:rPr>
              <a:t>树形路由（</a:t>
            </a:r>
            <a:r>
              <a:rPr lang="en-US" altLang="zh-CN" sz="2800" dirty="0">
                <a:sym typeface="+mn-ea"/>
              </a:rPr>
              <a:t>Tree Routing</a:t>
            </a:r>
            <a:r>
              <a:rPr lang="zh-CN" altLang="en-US" sz="2800" dirty="0">
                <a:sym typeface="+mn-ea"/>
              </a:rPr>
              <a:t>，</a:t>
            </a:r>
            <a:r>
              <a:rPr lang="en-US" altLang="zh-CN" sz="2800" dirty="0">
                <a:sym typeface="+mn-ea"/>
              </a:rPr>
              <a:t>TR</a:t>
            </a:r>
            <a:r>
              <a:rPr lang="zh-CN" altLang="en-US" sz="2800" dirty="0">
                <a:sym typeface="+mn-ea"/>
              </a:rPr>
              <a:t>）和</a:t>
            </a:r>
            <a:r>
              <a:rPr lang="en-US" altLang="zh-CN" sz="2800" err="1">
                <a:sym typeface="+mn-ea"/>
              </a:rPr>
              <a:t>ZigBee</a:t>
            </a:r>
            <a:r>
              <a:rPr lang="zh-CN" altLang="en-US" sz="2800" dirty="0">
                <a:sym typeface="+mn-ea"/>
              </a:rPr>
              <a:t>距离矢量路由协议（</a:t>
            </a:r>
            <a:r>
              <a:rPr lang="en-US" altLang="zh-CN" sz="2800" err="1">
                <a:sym typeface="+mn-ea"/>
              </a:rPr>
              <a:t>ZigBee</a:t>
            </a:r>
            <a:r>
              <a:rPr lang="en-US" altLang="zh-CN" sz="2800" dirty="0">
                <a:sym typeface="+mn-ea"/>
              </a:rPr>
              <a:t> Ad-hoc On-demand Distance Vector Routing</a:t>
            </a:r>
            <a:r>
              <a:rPr lang="zh-CN" altLang="en-US" sz="2800" dirty="0">
                <a:sym typeface="+mn-ea"/>
              </a:rPr>
              <a:t>，</a:t>
            </a:r>
            <a:r>
              <a:rPr lang="en-US" altLang="zh-CN" sz="2800" dirty="0">
                <a:sym typeface="+mn-ea"/>
              </a:rPr>
              <a:t>ZAODV</a:t>
            </a:r>
            <a:r>
              <a:rPr lang="zh-CN" altLang="en-US" sz="2800" dirty="0">
                <a:sym typeface="+mn-ea"/>
              </a:rPr>
              <a:t>）。</a:t>
            </a:r>
            <a:r>
              <a:rPr lang="en-US" altLang="zh-CN" sz="2800" dirty="0">
                <a:sym typeface="+mn-ea"/>
              </a:rPr>
              <a:t>TR</a:t>
            </a:r>
            <a:r>
              <a:rPr lang="zh-CN" altLang="en-US" sz="2800" dirty="0">
                <a:sym typeface="+mn-ea"/>
              </a:rPr>
              <a:t>通过一种树形拓扑的地址分配机制来寻找路径</a:t>
            </a:r>
            <a:r>
              <a:rPr lang="en-US" altLang="zh-CN" sz="2800" dirty="0">
                <a:sym typeface="+mn-ea"/>
              </a:rPr>
              <a:t>,</a:t>
            </a:r>
            <a:r>
              <a:rPr lang="zh-CN" altLang="en-US" sz="2800" dirty="0">
                <a:sym typeface="+mn-ea"/>
              </a:rPr>
              <a:t>具有低能耗但路径次优的特点。</a:t>
            </a:r>
            <a:endParaRPr lang="en-US" altLang="zh-CN" sz="2800"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fontAlgn="auto">
              <a:spcAft>
                <a:spcPts val="0"/>
              </a:spcAft>
            </a:pPr>
            <a:r>
              <a:rPr lang="en-US" altLang="zh-CN" dirty="0"/>
              <a:t>UWB（</a:t>
            </a:r>
            <a:r>
              <a:rPr lang="en-US" altLang="zh-CN" dirty="0">
                <a:sym typeface="+mn-ea"/>
              </a:rPr>
              <a:t>超宽带技术</a:t>
            </a:r>
            <a:r>
              <a:rPr lang="en-US" altLang="zh-CN" dirty="0"/>
              <a:t>）</a:t>
            </a:r>
            <a:endParaRPr lang="en-US" altLang="zh-CN" dirty="0"/>
          </a:p>
        </p:txBody>
      </p:sp>
      <p:sp>
        <p:nvSpPr>
          <p:cNvPr id="3" name="内容占位符 2"/>
          <p:cNvSpPr txBox="1"/>
          <p:nvPr/>
        </p:nvSpPr>
        <p:spPr>
          <a:xfrm>
            <a:off x="1537134" y="5305423"/>
            <a:ext cx="13105456" cy="5561111"/>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defRPr/>
            </a:pPr>
            <a:r>
              <a:rPr lang="zh-CN" altLang="en-US" sz="3200" dirty="0">
                <a:solidFill>
                  <a:schemeClr val="tx1">
                    <a:lumMod val="75000"/>
                    <a:lumOff val="25000"/>
                  </a:schemeClr>
                </a:solidFill>
                <a:latin typeface="+mj-ea"/>
                <a:ea typeface="+mj-ea"/>
              </a:rPr>
              <a:t>在较高的频谱带宽上，以极低的功率传输数据</a:t>
            </a:r>
            <a:endParaRPr lang="en-US" altLang="zh-CN" sz="3200" dirty="0">
              <a:solidFill>
                <a:schemeClr val="tx1">
                  <a:lumMod val="75000"/>
                  <a:lumOff val="25000"/>
                </a:schemeClr>
              </a:solidFill>
              <a:latin typeface="+mj-ea"/>
              <a:ea typeface="+mj-ea"/>
            </a:endParaRPr>
          </a:p>
          <a:p>
            <a:pPr fontAlgn="auto">
              <a:lnSpc>
                <a:spcPct val="150000"/>
              </a:lnSpc>
              <a:spcAft>
                <a:spcPts val="0"/>
              </a:spcAft>
              <a:defRPr/>
            </a:pPr>
            <a:r>
              <a:rPr lang="zh-CN" altLang="en-US" sz="3200" dirty="0">
                <a:solidFill>
                  <a:schemeClr val="tx1">
                    <a:lumMod val="75000"/>
                    <a:lumOff val="25000"/>
                  </a:schemeClr>
                </a:solidFill>
                <a:latin typeface="+mj-ea"/>
                <a:ea typeface="+mj-ea"/>
              </a:rPr>
              <a:t>工作频率：</a:t>
            </a:r>
            <a:r>
              <a:rPr lang="en-US" altLang="zh-CN" sz="3200" dirty="0">
                <a:solidFill>
                  <a:schemeClr val="tx1">
                    <a:lumMod val="75000"/>
                    <a:lumOff val="25000"/>
                  </a:schemeClr>
                </a:solidFill>
                <a:latin typeface="+mj-ea"/>
                <a:ea typeface="+mj-ea"/>
              </a:rPr>
              <a:t>3.1~10.6GHz</a:t>
            </a:r>
            <a:endParaRPr lang="en-US" altLang="zh-CN" sz="3200" dirty="0">
              <a:solidFill>
                <a:schemeClr val="tx1">
                  <a:lumMod val="75000"/>
                  <a:lumOff val="25000"/>
                </a:schemeClr>
              </a:solidFill>
              <a:latin typeface="+mj-ea"/>
              <a:ea typeface="+mj-ea"/>
            </a:endParaRPr>
          </a:p>
          <a:p>
            <a:pPr fontAlgn="auto">
              <a:lnSpc>
                <a:spcPct val="150000"/>
              </a:lnSpc>
              <a:spcAft>
                <a:spcPts val="0"/>
              </a:spcAft>
              <a:defRPr/>
            </a:pPr>
            <a:r>
              <a:rPr lang="en-US" altLang="zh-CN" sz="3200" dirty="0">
                <a:solidFill>
                  <a:schemeClr val="tx1">
                    <a:lumMod val="75000"/>
                    <a:lumOff val="25000"/>
                  </a:schemeClr>
                </a:solidFill>
                <a:latin typeface="+mj-ea"/>
                <a:ea typeface="+mj-ea"/>
              </a:rPr>
              <a:t>10m</a:t>
            </a:r>
            <a:r>
              <a:rPr lang="zh-CN" altLang="en-US" sz="3200" dirty="0">
                <a:solidFill>
                  <a:schemeClr val="tx1">
                    <a:lumMod val="75000"/>
                    <a:lumOff val="25000"/>
                  </a:schemeClr>
                </a:solidFill>
                <a:latin typeface="+mj-ea"/>
                <a:ea typeface="+mj-ea"/>
              </a:rPr>
              <a:t>内传输速度可以达到每秒数百兆位</a:t>
            </a:r>
            <a:endParaRPr lang="en-US" altLang="zh-CN" sz="3200" dirty="0">
              <a:solidFill>
                <a:schemeClr val="tx1">
                  <a:lumMod val="75000"/>
                  <a:lumOff val="25000"/>
                </a:schemeClr>
              </a:solidFill>
              <a:latin typeface="+mj-ea"/>
              <a:ea typeface="+mj-ea"/>
            </a:endParaRPr>
          </a:p>
          <a:p>
            <a:pPr fontAlgn="auto">
              <a:lnSpc>
                <a:spcPct val="150000"/>
              </a:lnSpc>
              <a:spcAft>
                <a:spcPts val="0"/>
              </a:spcAft>
              <a:defRPr/>
            </a:pPr>
            <a:r>
              <a:rPr lang="zh-CN" altLang="en-US" sz="3200" dirty="0">
                <a:solidFill>
                  <a:schemeClr val="tx1">
                    <a:lumMod val="75000"/>
                    <a:lumOff val="25000"/>
                  </a:schemeClr>
                </a:solidFill>
                <a:latin typeface="+mj-ea"/>
                <a:ea typeface="+mj-ea"/>
              </a:rPr>
              <a:t>脉冲时间段</a:t>
            </a:r>
            <a:r>
              <a:rPr lang="en-US" altLang="zh-CN" sz="3200" dirty="0">
                <a:solidFill>
                  <a:schemeClr val="tx1">
                    <a:lumMod val="75000"/>
                    <a:lumOff val="25000"/>
                  </a:schemeClr>
                </a:solidFill>
                <a:latin typeface="+mj-ea"/>
                <a:ea typeface="+mj-ea"/>
              </a:rPr>
              <a:t>0.2~1.5ns</a:t>
            </a:r>
            <a:endParaRPr lang="en-US" altLang="zh-CN" sz="3200" dirty="0">
              <a:solidFill>
                <a:schemeClr val="tx1">
                  <a:lumMod val="75000"/>
                  <a:lumOff val="25000"/>
                </a:schemeClr>
              </a:solidFill>
              <a:latin typeface="+mj-ea"/>
              <a:ea typeface="+mj-ea"/>
            </a:endParaRPr>
          </a:p>
          <a:p>
            <a:pPr fontAlgn="auto">
              <a:lnSpc>
                <a:spcPct val="150000"/>
              </a:lnSpc>
              <a:spcAft>
                <a:spcPts val="0"/>
              </a:spcAft>
              <a:defRPr/>
            </a:pPr>
            <a:r>
              <a:rPr lang="zh-CN" altLang="en-US" sz="3200" dirty="0">
                <a:solidFill>
                  <a:schemeClr val="tx1">
                    <a:lumMod val="75000"/>
                    <a:lumOff val="25000"/>
                  </a:schemeClr>
                </a:solidFill>
                <a:latin typeface="+mj-ea"/>
                <a:ea typeface="+mj-ea"/>
              </a:rPr>
              <a:t>功率低、辐射小、电池寿命长</a:t>
            </a:r>
            <a:endParaRPr lang="en-US" altLang="zh-CN" sz="3200" dirty="0">
              <a:solidFill>
                <a:schemeClr val="tx1">
                  <a:lumMod val="75000"/>
                  <a:lumOff val="25000"/>
                </a:schemeClr>
              </a:solidFill>
              <a:latin typeface="+mj-ea"/>
              <a:ea typeface="+mj-ea"/>
            </a:endParaRPr>
          </a:p>
          <a:p>
            <a:pPr fontAlgn="auto">
              <a:lnSpc>
                <a:spcPct val="150000"/>
              </a:lnSpc>
              <a:spcAft>
                <a:spcPts val="0"/>
              </a:spcAft>
              <a:defRPr/>
            </a:pPr>
            <a:r>
              <a:rPr lang="en-US" altLang="zh-CN" sz="3200" dirty="0">
                <a:solidFill>
                  <a:schemeClr val="tx1">
                    <a:lumMod val="75000"/>
                    <a:lumOff val="25000"/>
                  </a:schemeClr>
                </a:solidFill>
                <a:latin typeface="+mj-ea"/>
                <a:ea typeface="+mj-ea"/>
              </a:rPr>
              <a:t>IEEE</a:t>
            </a:r>
            <a:r>
              <a:rPr lang="zh-CN" altLang="en-US" sz="3200" dirty="0">
                <a:solidFill>
                  <a:schemeClr val="tx1">
                    <a:lumMod val="75000"/>
                    <a:lumOff val="25000"/>
                  </a:schemeClr>
                </a:solidFill>
                <a:latin typeface="+mj-ea"/>
                <a:ea typeface="+mj-ea"/>
              </a:rPr>
              <a:t>从</a:t>
            </a:r>
            <a:r>
              <a:rPr lang="en-US" altLang="zh-CN" sz="3200" dirty="0">
                <a:solidFill>
                  <a:schemeClr val="tx1">
                    <a:lumMod val="75000"/>
                    <a:lumOff val="25000"/>
                  </a:schemeClr>
                </a:solidFill>
                <a:latin typeface="+mj-ea"/>
                <a:ea typeface="+mj-ea"/>
              </a:rPr>
              <a:t>2003</a:t>
            </a:r>
            <a:r>
              <a:rPr lang="zh-CN" altLang="en-US" sz="3200" dirty="0">
                <a:solidFill>
                  <a:schemeClr val="tx1">
                    <a:lumMod val="75000"/>
                    <a:lumOff val="25000"/>
                  </a:schemeClr>
                </a:solidFill>
                <a:latin typeface="+mj-ea"/>
                <a:ea typeface="+mj-ea"/>
              </a:rPr>
              <a:t>年开始对</a:t>
            </a:r>
            <a:r>
              <a:rPr lang="en-US" altLang="zh-CN" sz="3200" dirty="0">
                <a:solidFill>
                  <a:schemeClr val="tx1">
                    <a:lumMod val="75000"/>
                    <a:lumOff val="25000"/>
                  </a:schemeClr>
                </a:solidFill>
                <a:latin typeface="+mj-ea"/>
                <a:ea typeface="+mj-ea"/>
              </a:rPr>
              <a:t>UWB</a:t>
            </a:r>
            <a:r>
              <a:rPr lang="zh-CN" altLang="en-US" sz="3200" dirty="0">
                <a:solidFill>
                  <a:schemeClr val="tx1">
                    <a:lumMod val="75000"/>
                    <a:lumOff val="25000"/>
                  </a:schemeClr>
                </a:solidFill>
                <a:latin typeface="+mj-ea"/>
                <a:ea typeface="+mj-ea"/>
              </a:rPr>
              <a:t>的技术方案进行标准化</a:t>
            </a:r>
            <a:endParaRPr lang="zh-CN" altLang="en-US" sz="3200" dirty="0">
              <a:solidFill>
                <a:schemeClr val="tx1">
                  <a:lumMod val="75000"/>
                  <a:lumOff val="25000"/>
                </a:schemeClr>
              </a:solidFill>
              <a:latin typeface="+mj-ea"/>
              <a:ea typeface="+mj-ea"/>
            </a:endParaRPr>
          </a:p>
        </p:txBody>
      </p:sp>
      <p:grpSp>
        <p:nvGrpSpPr>
          <p:cNvPr id="35" name="Group 7"/>
          <p:cNvGrpSpPr/>
          <p:nvPr/>
        </p:nvGrpSpPr>
        <p:grpSpPr bwMode="auto">
          <a:xfrm>
            <a:off x="3168923" y="1349675"/>
            <a:ext cx="12028176" cy="3960440"/>
            <a:chOff x="447" y="1121"/>
            <a:chExt cx="4829" cy="1949"/>
          </a:xfrm>
        </p:grpSpPr>
        <p:sp>
          <p:nvSpPr>
            <p:cNvPr id="36" name="Line 8"/>
            <p:cNvSpPr>
              <a:spLocks noChangeShapeType="1"/>
            </p:cNvSpPr>
            <p:nvPr/>
          </p:nvSpPr>
          <p:spPr bwMode="auto">
            <a:xfrm>
              <a:off x="1329" y="1141"/>
              <a:ext cx="0" cy="1594"/>
            </a:xfrm>
            <a:prstGeom prst="line">
              <a:avLst/>
            </a:prstGeom>
            <a:noFill/>
            <a:ln w="25400">
              <a:solidFill>
                <a:srgbClr val="FFFF00"/>
              </a:solidFill>
              <a:round/>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7" name="Line 9"/>
            <p:cNvSpPr>
              <a:spLocks noChangeShapeType="1"/>
            </p:cNvSpPr>
            <p:nvPr/>
          </p:nvSpPr>
          <p:spPr bwMode="auto">
            <a:xfrm flipH="1" flipV="1">
              <a:off x="1323" y="2728"/>
              <a:ext cx="3864" cy="7"/>
            </a:xfrm>
            <a:prstGeom prst="line">
              <a:avLst/>
            </a:prstGeom>
            <a:noFill/>
            <a:ln w="25400">
              <a:solidFill>
                <a:srgbClr val="FFFF00"/>
              </a:solidFill>
              <a:round/>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8" name="Line 10"/>
            <p:cNvSpPr>
              <a:spLocks noChangeShapeType="1"/>
            </p:cNvSpPr>
            <p:nvPr/>
          </p:nvSpPr>
          <p:spPr bwMode="auto">
            <a:xfrm flipH="1">
              <a:off x="1319" y="2286"/>
              <a:ext cx="3610" cy="11"/>
            </a:xfrm>
            <a:prstGeom prst="line">
              <a:avLst/>
            </a:prstGeom>
            <a:noFill/>
            <a:ln w="25400">
              <a:solidFill>
                <a:srgbClr val="33CCCC"/>
              </a:solidFill>
              <a:prstDash val="dash"/>
              <a:round/>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9" name="Text Box 11"/>
            <p:cNvSpPr txBox="1">
              <a:spLocks noChangeArrowheads="1"/>
            </p:cNvSpPr>
            <p:nvPr/>
          </p:nvSpPr>
          <p:spPr bwMode="auto">
            <a:xfrm>
              <a:off x="1692" y="2712"/>
              <a:ext cx="271" cy="17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sz="1400"/>
                <a:t>1.6</a:t>
              </a:r>
              <a:endParaRPr lang="en-US" altLang="zh-CN" sz="1400"/>
            </a:p>
          </p:txBody>
        </p:sp>
        <p:sp>
          <p:nvSpPr>
            <p:cNvPr id="40" name="Text Box 12"/>
            <p:cNvSpPr txBox="1">
              <a:spLocks noChangeArrowheads="1"/>
            </p:cNvSpPr>
            <p:nvPr/>
          </p:nvSpPr>
          <p:spPr bwMode="auto">
            <a:xfrm>
              <a:off x="1922" y="2712"/>
              <a:ext cx="271" cy="17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sz="1400"/>
                <a:t>1.9</a:t>
              </a:r>
              <a:endParaRPr lang="en-US" altLang="zh-CN" sz="1400"/>
            </a:p>
          </p:txBody>
        </p:sp>
        <p:sp>
          <p:nvSpPr>
            <p:cNvPr id="41" name="Text Box 13"/>
            <p:cNvSpPr txBox="1">
              <a:spLocks noChangeArrowheads="1"/>
            </p:cNvSpPr>
            <p:nvPr/>
          </p:nvSpPr>
          <p:spPr bwMode="auto">
            <a:xfrm>
              <a:off x="2257" y="2712"/>
              <a:ext cx="271" cy="17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sz="1400"/>
                <a:t>2.4</a:t>
              </a:r>
              <a:endParaRPr lang="en-US" altLang="zh-CN" sz="1400"/>
            </a:p>
          </p:txBody>
        </p:sp>
        <p:sp>
          <p:nvSpPr>
            <p:cNvPr id="42" name="Text Box 14"/>
            <p:cNvSpPr txBox="1">
              <a:spLocks noChangeArrowheads="1"/>
            </p:cNvSpPr>
            <p:nvPr/>
          </p:nvSpPr>
          <p:spPr bwMode="auto">
            <a:xfrm>
              <a:off x="2515" y="1182"/>
              <a:ext cx="926" cy="464"/>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eaLnBrk="0" hangingPunct="0"/>
              <a:r>
                <a:rPr lang="en-US" altLang="zh-CN" sz="1200"/>
                <a:t>Bluetooth,</a:t>
              </a:r>
              <a:endParaRPr lang="en-US" altLang="zh-CN" sz="1200"/>
            </a:p>
            <a:p>
              <a:pPr eaLnBrk="0" hangingPunct="0"/>
              <a:r>
                <a:rPr lang="en-US" altLang="zh-CN" sz="1200"/>
                <a:t>802.11b</a:t>
              </a:r>
              <a:endParaRPr lang="en-US" altLang="zh-CN" sz="1200"/>
            </a:p>
            <a:p>
              <a:pPr eaLnBrk="0" hangingPunct="0"/>
              <a:r>
                <a:rPr lang="en-US" altLang="zh-CN" sz="1200"/>
                <a:t>Cordless Phones</a:t>
              </a:r>
              <a:endParaRPr lang="en-US" altLang="zh-CN" sz="1200"/>
            </a:p>
            <a:p>
              <a:pPr eaLnBrk="0" hangingPunct="0"/>
              <a:r>
                <a:rPr lang="en-US" altLang="zh-CN" sz="1200"/>
                <a:t>Microwave Ovens</a:t>
              </a:r>
              <a:endParaRPr lang="en-US" altLang="zh-CN" sz="1200"/>
            </a:p>
          </p:txBody>
        </p:sp>
        <p:grpSp>
          <p:nvGrpSpPr>
            <p:cNvPr id="43" name="Group 15"/>
            <p:cNvGrpSpPr/>
            <p:nvPr/>
          </p:nvGrpSpPr>
          <p:grpSpPr bwMode="auto">
            <a:xfrm>
              <a:off x="1764" y="1294"/>
              <a:ext cx="192" cy="1430"/>
              <a:chOff x="1635" y="2592"/>
              <a:chExt cx="192" cy="1430"/>
            </a:xfrm>
          </p:grpSpPr>
          <p:sp>
            <p:nvSpPr>
              <p:cNvPr id="63" name="Rectangle 16"/>
              <p:cNvSpPr>
                <a:spLocks noChangeArrowheads="1"/>
              </p:cNvSpPr>
              <p:nvPr/>
            </p:nvSpPr>
            <p:spPr bwMode="auto">
              <a:xfrm>
                <a:off x="1651" y="2592"/>
                <a:ext cx="115" cy="1430"/>
              </a:xfrm>
              <a:prstGeom prst="rect">
                <a:avLst/>
              </a:prstGeom>
              <a:solidFill>
                <a:srgbClr val="FF99CC"/>
              </a:solidFill>
              <a:ln w="28575">
                <a:noFill/>
                <a:miter lim="800000"/>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zh-CN"/>
              </a:p>
            </p:txBody>
          </p:sp>
          <p:sp>
            <p:nvSpPr>
              <p:cNvPr id="64" name="Text Box 17"/>
              <p:cNvSpPr txBox="1">
                <a:spLocks noChangeArrowheads="1"/>
              </p:cNvSpPr>
              <p:nvPr/>
            </p:nvSpPr>
            <p:spPr bwMode="auto">
              <a:xfrm rot="-5400000">
                <a:off x="1573" y="2684"/>
                <a:ext cx="316" cy="19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sz="1400">
                    <a:solidFill>
                      <a:schemeClr val="bg2"/>
                    </a:solidFill>
                  </a:rPr>
                  <a:t>GPS</a:t>
                </a:r>
                <a:endParaRPr lang="en-US" altLang="zh-CN" sz="1400">
                  <a:solidFill>
                    <a:schemeClr val="bg2"/>
                  </a:solidFill>
                </a:endParaRPr>
              </a:p>
            </p:txBody>
          </p:sp>
        </p:grpSp>
        <p:sp>
          <p:nvSpPr>
            <p:cNvPr id="44" name="Rectangle 18"/>
            <p:cNvSpPr>
              <a:spLocks noChangeArrowheads="1"/>
            </p:cNvSpPr>
            <p:nvPr/>
          </p:nvSpPr>
          <p:spPr bwMode="auto">
            <a:xfrm>
              <a:off x="2000" y="1305"/>
              <a:ext cx="115" cy="1430"/>
            </a:xfrm>
            <a:prstGeom prst="rect">
              <a:avLst/>
            </a:prstGeom>
            <a:solidFill>
              <a:srgbClr val="C0C0C0"/>
            </a:solidFill>
            <a:ln w="28575">
              <a:noFill/>
              <a:miter lim="800000"/>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zh-CN"/>
            </a:p>
          </p:txBody>
        </p:sp>
        <p:sp>
          <p:nvSpPr>
            <p:cNvPr id="45" name="Text Box 19"/>
            <p:cNvSpPr txBox="1">
              <a:spLocks noChangeArrowheads="1"/>
            </p:cNvSpPr>
            <p:nvPr/>
          </p:nvSpPr>
          <p:spPr bwMode="auto">
            <a:xfrm rot="-5400000">
              <a:off x="1913" y="1395"/>
              <a:ext cx="311" cy="19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sz="1400">
                  <a:solidFill>
                    <a:schemeClr val="bg2"/>
                  </a:solidFill>
                </a:rPr>
                <a:t>PCS</a:t>
              </a:r>
              <a:endParaRPr lang="en-US" altLang="zh-CN" sz="1400">
                <a:solidFill>
                  <a:schemeClr val="bg2"/>
                </a:solidFill>
              </a:endParaRPr>
            </a:p>
          </p:txBody>
        </p:sp>
        <p:sp>
          <p:nvSpPr>
            <p:cNvPr id="46" name="Rectangle 20"/>
            <p:cNvSpPr>
              <a:spLocks noChangeArrowheads="1"/>
            </p:cNvSpPr>
            <p:nvPr/>
          </p:nvSpPr>
          <p:spPr bwMode="auto">
            <a:xfrm>
              <a:off x="2327" y="1295"/>
              <a:ext cx="153" cy="1430"/>
            </a:xfrm>
            <a:prstGeom prst="rect">
              <a:avLst/>
            </a:prstGeom>
            <a:solidFill>
              <a:srgbClr val="99CC00"/>
            </a:solidFill>
            <a:ln w="28575">
              <a:noFill/>
              <a:miter lim="800000"/>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zh-CN"/>
            </a:p>
          </p:txBody>
        </p:sp>
        <p:sp>
          <p:nvSpPr>
            <p:cNvPr id="47" name="Line 21"/>
            <p:cNvSpPr>
              <a:spLocks noChangeShapeType="1"/>
            </p:cNvSpPr>
            <p:nvPr/>
          </p:nvSpPr>
          <p:spPr bwMode="auto">
            <a:xfrm flipH="1">
              <a:off x="2405" y="1343"/>
              <a:ext cx="163" cy="125"/>
            </a:xfrm>
            <a:prstGeom prst="line">
              <a:avLst/>
            </a:prstGeom>
            <a:noFill/>
            <a:ln w="22225">
              <a:solidFill>
                <a:schemeClr val="bg2"/>
              </a:solidFill>
              <a:round/>
              <a:tailEnd type="triangle" w="med" len="med"/>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48" name="Rectangle 22"/>
            <p:cNvSpPr>
              <a:spLocks noChangeArrowheads="1"/>
            </p:cNvSpPr>
            <p:nvPr/>
          </p:nvSpPr>
          <p:spPr bwMode="auto">
            <a:xfrm>
              <a:off x="3604" y="1295"/>
              <a:ext cx="153" cy="1430"/>
            </a:xfrm>
            <a:prstGeom prst="rect">
              <a:avLst/>
            </a:prstGeom>
            <a:solidFill>
              <a:srgbClr val="00FFFF"/>
            </a:solidFill>
            <a:ln w="28575">
              <a:noFill/>
              <a:miter lim="800000"/>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zh-CN"/>
            </a:p>
          </p:txBody>
        </p:sp>
        <p:sp>
          <p:nvSpPr>
            <p:cNvPr id="49" name="Text Box 23"/>
            <p:cNvSpPr txBox="1">
              <a:spLocks noChangeArrowheads="1"/>
            </p:cNvSpPr>
            <p:nvPr/>
          </p:nvSpPr>
          <p:spPr bwMode="auto">
            <a:xfrm>
              <a:off x="3482" y="2729"/>
              <a:ext cx="178" cy="17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sz="1400"/>
                <a:t>5</a:t>
              </a:r>
              <a:endParaRPr lang="en-US" altLang="zh-CN" sz="1400"/>
            </a:p>
          </p:txBody>
        </p:sp>
        <p:sp>
          <p:nvSpPr>
            <p:cNvPr id="50" name="Text Box 24"/>
            <p:cNvSpPr txBox="1">
              <a:spLocks noChangeArrowheads="1"/>
            </p:cNvSpPr>
            <p:nvPr/>
          </p:nvSpPr>
          <p:spPr bwMode="auto">
            <a:xfrm>
              <a:off x="3826" y="1262"/>
              <a:ext cx="461" cy="155"/>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eaLnBrk="0" hangingPunct="0"/>
              <a:r>
                <a:rPr lang="en-US" altLang="zh-CN" sz="1200"/>
                <a:t>802.11a</a:t>
              </a:r>
              <a:endParaRPr lang="en-US" altLang="zh-CN" sz="1200"/>
            </a:p>
          </p:txBody>
        </p:sp>
        <p:sp>
          <p:nvSpPr>
            <p:cNvPr id="51" name="Line 25"/>
            <p:cNvSpPr>
              <a:spLocks noChangeShapeType="1"/>
            </p:cNvSpPr>
            <p:nvPr/>
          </p:nvSpPr>
          <p:spPr bwMode="auto">
            <a:xfrm flipH="1">
              <a:off x="3662" y="1323"/>
              <a:ext cx="163" cy="125"/>
            </a:xfrm>
            <a:prstGeom prst="line">
              <a:avLst/>
            </a:prstGeom>
            <a:noFill/>
            <a:ln w="22225">
              <a:solidFill>
                <a:schemeClr val="bg2"/>
              </a:solidFill>
              <a:round/>
              <a:tailEnd type="triangle" w="med" len="med"/>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2" name="Text Box 26"/>
            <p:cNvSpPr txBox="1">
              <a:spLocks noChangeArrowheads="1"/>
            </p:cNvSpPr>
            <p:nvPr/>
          </p:nvSpPr>
          <p:spPr bwMode="auto">
            <a:xfrm>
              <a:off x="489" y="2167"/>
              <a:ext cx="799" cy="17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eaLnBrk="0" hangingPunct="0"/>
              <a:r>
                <a:rPr lang="en-US" altLang="zh-CN" sz="1400"/>
                <a:t>-41 dBm/MHz</a:t>
              </a:r>
              <a:endParaRPr lang="en-US" altLang="zh-CN" sz="1400"/>
            </a:p>
          </p:txBody>
        </p:sp>
        <p:sp>
          <p:nvSpPr>
            <p:cNvPr id="53" name="Text Box 27"/>
            <p:cNvSpPr txBox="1">
              <a:spLocks noChangeArrowheads="1"/>
            </p:cNvSpPr>
            <p:nvPr/>
          </p:nvSpPr>
          <p:spPr bwMode="auto">
            <a:xfrm>
              <a:off x="4194" y="2091"/>
              <a:ext cx="930" cy="17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eaLnBrk="0" hangingPunct="0"/>
              <a:r>
                <a:rPr lang="en-US" altLang="zh-CN" sz="1400"/>
                <a:t>“Part 15 Limit” </a:t>
              </a:r>
              <a:endParaRPr lang="en-US" altLang="zh-CN" sz="1400"/>
            </a:p>
          </p:txBody>
        </p:sp>
        <p:sp>
          <p:nvSpPr>
            <p:cNvPr id="54" name="Rectangle 28"/>
            <p:cNvSpPr>
              <a:spLocks noChangeArrowheads="1"/>
            </p:cNvSpPr>
            <p:nvPr/>
          </p:nvSpPr>
          <p:spPr bwMode="auto">
            <a:xfrm>
              <a:off x="2897" y="2313"/>
              <a:ext cx="1955" cy="413"/>
            </a:xfrm>
            <a:prstGeom prst="rect">
              <a:avLst/>
            </a:prstGeom>
            <a:solidFill>
              <a:srgbClr val="00FF00">
                <a:alpha val="50195"/>
              </a:srgbClr>
            </a:solidFill>
            <a:ln w="28575">
              <a:noFill/>
              <a:miter lim="800000"/>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zh-CN"/>
            </a:p>
          </p:txBody>
        </p:sp>
        <p:sp>
          <p:nvSpPr>
            <p:cNvPr id="55" name="Text Box 29"/>
            <p:cNvSpPr txBox="1">
              <a:spLocks noChangeArrowheads="1"/>
            </p:cNvSpPr>
            <p:nvPr/>
          </p:nvSpPr>
          <p:spPr bwMode="auto">
            <a:xfrm>
              <a:off x="3829" y="2310"/>
              <a:ext cx="780" cy="361"/>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eaLnBrk="0" hangingPunct="0"/>
              <a:r>
                <a:rPr lang="en-US" altLang="zh-CN"/>
                <a:t>UWB </a:t>
              </a:r>
              <a:endParaRPr lang="en-US" altLang="zh-CN"/>
            </a:p>
            <a:p>
              <a:pPr eaLnBrk="0" hangingPunct="0"/>
              <a:r>
                <a:rPr lang="en-US" altLang="zh-CN"/>
                <a:t>Spectrum</a:t>
              </a:r>
              <a:endParaRPr lang="en-US" altLang="zh-CN"/>
            </a:p>
          </p:txBody>
        </p:sp>
        <p:sp>
          <p:nvSpPr>
            <p:cNvPr id="56" name="Text Box 30"/>
            <p:cNvSpPr txBox="1">
              <a:spLocks noChangeArrowheads="1"/>
            </p:cNvSpPr>
            <p:nvPr/>
          </p:nvSpPr>
          <p:spPr bwMode="auto">
            <a:xfrm>
              <a:off x="2691" y="2860"/>
              <a:ext cx="1140" cy="190"/>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i="1"/>
                <a:t>Frequency (GHz)</a:t>
              </a:r>
              <a:endParaRPr lang="en-US" altLang="zh-CN" i="1"/>
            </a:p>
          </p:txBody>
        </p:sp>
        <p:sp>
          <p:nvSpPr>
            <p:cNvPr id="57" name="Text Box 31"/>
            <p:cNvSpPr txBox="1">
              <a:spLocks noChangeArrowheads="1"/>
            </p:cNvSpPr>
            <p:nvPr/>
          </p:nvSpPr>
          <p:spPr bwMode="auto">
            <a:xfrm>
              <a:off x="575" y="1353"/>
              <a:ext cx="586" cy="466"/>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i="1" dirty="0"/>
                <a:t>Emitted</a:t>
              </a:r>
              <a:endParaRPr lang="en-US" altLang="zh-CN" i="1" dirty="0"/>
            </a:p>
            <a:p>
              <a:pPr algn="ctr" eaLnBrk="0" hangingPunct="0"/>
              <a:r>
                <a:rPr lang="en-US" altLang="zh-CN" i="1" dirty="0"/>
                <a:t>Signal</a:t>
              </a:r>
              <a:endParaRPr lang="en-US" altLang="zh-CN" i="1" dirty="0"/>
            </a:p>
            <a:p>
              <a:pPr algn="ctr" eaLnBrk="0" hangingPunct="0"/>
              <a:r>
                <a:rPr lang="en-US" altLang="zh-CN" i="1" dirty="0"/>
                <a:t>Power</a:t>
              </a:r>
              <a:endParaRPr lang="en-US" altLang="zh-CN" i="1" dirty="0"/>
            </a:p>
          </p:txBody>
        </p:sp>
        <p:sp>
          <p:nvSpPr>
            <p:cNvPr id="58" name="Rectangle 32"/>
            <p:cNvSpPr>
              <a:spLocks noChangeArrowheads="1"/>
            </p:cNvSpPr>
            <p:nvPr/>
          </p:nvSpPr>
          <p:spPr bwMode="auto">
            <a:xfrm>
              <a:off x="447" y="1121"/>
              <a:ext cx="4829" cy="1949"/>
            </a:xfrm>
            <a:prstGeom prst="rect">
              <a:avLst/>
            </a:prstGeom>
            <a:noFill/>
            <a:ln w="12700">
              <a:solidFill>
                <a:srgbClr val="FFFF00"/>
              </a:solidFill>
              <a:miter lim="800000"/>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zh-CN"/>
            </a:p>
          </p:txBody>
        </p:sp>
        <p:sp>
          <p:nvSpPr>
            <p:cNvPr id="59" name="Rectangle 33"/>
            <p:cNvSpPr>
              <a:spLocks noChangeArrowheads="1"/>
            </p:cNvSpPr>
            <p:nvPr/>
          </p:nvSpPr>
          <p:spPr bwMode="auto">
            <a:xfrm>
              <a:off x="1308" y="2639"/>
              <a:ext cx="2242" cy="101"/>
            </a:xfrm>
            <a:prstGeom prst="rect">
              <a:avLst/>
            </a:prstGeom>
            <a:solidFill>
              <a:srgbClr val="00FF00">
                <a:alpha val="50195"/>
              </a:srgbClr>
            </a:solidFill>
            <a:ln w="28575">
              <a:noFill/>
              <a:miter lim="800000"/>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zh-CN"/>
            </a:p>
          </p:txBody>
        </p:sp>
        <p:sp>
          <p:nvSpPr>
            <p:cNvPr id="60" name="Text Box 34"/>
            <p:cNvSpPr txBox="1">
              <a:spLocks noChangeArrowheads="1"/>
            </p:cNvSpPr>
            <p:nvPr/>
          </p:nvSpPr>
          <p:spPr bwMode="auto">
            <a:xfrm>
              <a:off x="4667" y="2767"/>
              <a:ext cx="333" cy="17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sz="1400"/>
                <a:t>10.6</a:t>
              </a:r>
              <a:endParaRPr lang="en-US" altLang="zh-CN" sz="1400"/>
            </a:p>
          </p:txBody>
        </p:sp>
        <p:sp>
          <p:nvSpPr>
            <p:cNvPr id="61" name="Text Box 35"/>
            <p:cNvSpPr txBox="1">
              <a:spLocks noChangeArrowheads="1"/>
            </p:cNvSpPr>
            <p:nvPr/>
          </p:nvSpPr>
          <p:spPr bwMode="auto">
            <a:xfrm>
              <a:off x="2778" y="2723"/>
              <a:ext cx="271" cy="172"/>
            </a:xfrm>
            <a:prstGeom prst="rect">
              <a:avLst/>
            </a:prstGeom>
            <a:noFill/>
            <a:ln w="28575">
              <a:noFill/>
              <a:miter lim="800000"/>
            </a:ln>
          </p:spPr>
          <p:txBody>
            <a:bodyPr wrap="none" lIns="92075" tIns="46038" rIns="92075" bIns="46038">
              <a:spAutoFit/>
            </a:bodyP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en-US" altLang="zh-CN" sz="1400"/>
                <a:t>3.1</a:t>
              </a:r>
              <a:endParaRPr lang="en-US" altLang="zh-CN" sz="1400"/>
            </a:p>
          </p:txBody>
        </p:sp>
        <p:sp>
          <p:nvSpPr>
            <p:cNvPr id="62" name="Rectangle 36"/>
            <p:cNvSpPr>
              <a:spLocks noChangeArrowheads="1"/>
            </p:cNvSpPr>
            <p:nvPr/>
          </p:nvSpPr>
          <p:spPr bwMode="auto">
            <a:xfrm>
              <a:off x="2951" y="2628"/>
              <a:ext cx="2242" cy="101"/>
            </a:xfrm>
            <a:prstGeom prst="rect">
              <a:avLst/>
            </a:prstGeom>
            <a:solidFill>
              <a:srgbClr val="00FF00">
                <a:alpha val="50195"/>
              </a:srgbClr>
            </a:solidFill>
            <a:ln w="28575">
              <a:noFill/>
              <a:miter lim="800000"/>
            </a:ln>
          </p:spPr>
          <p:txBody>
            <a:bodyPr wrap="none" lIns="92075" tIns="46038" rIns="92075" bIns="46038" anchor="ctr"/>
            <a:ls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a:lstStyle>
            <a:p>
              <a:endParaRPr lang="zh-CN" altLang="zh-CN"/>
            </a:p>
          </p:txBody>
        </p:sp>
      </p:grpSp>
      <p:pic>
        <p:nvPicPr>
          <p:cNvPr id="2" name="图片 1"/>
          <p:cNvPicPr>
            <a:picLocks noChangeAspect="1"/>
          </p:cNvPicPr>
          <p:nvPr/>
        </p:nvPicPr>
        <p:blipFill>
          <a:blip r:embed="rId1"/>
          <a:stretch>
            <a:fillRect/>
          </a:stretch>
        </p:blipFill>
        <p:spPr>
          <a:xfrm>
            <a:off x="2817030" y="1761838"/>
            <a:ext cx="14723410" cy="54515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a:t>ZigBee</a:t>
            </a:r>
            <a:r>
              <a:rPr lang="zh-CN" altLang="en-US" dirty="0"/>
              <a:t>路由协议</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440731" y="1544687"/>
            <a:ext cx="13490442" cy="2986961"/>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混合式路由</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区域外采用按需方式建立路由</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区域内采用表驱动方式建立路由</a:t>
            </a:r>
            <a:endParaRPr lang="en-US" altLang="zh-CN" sz="2800" dirty="0">
              <a:solidFill>
                <a:schemeClr val="tx1">
                  <a:lumMod val="65000"/>
                  <a:lumOff val="35000"/>
                </a:schemeClr>
              </a:solidFill>
              <a:latin typeface="+mj-ea"/>
              <a:ea typeface="+mj-ea"/>
            </a:endParaRPr>
          </a:p>
          <a:p>
            <a:pPr lvl="1" fontAlgn="auto">
              <a:lnSpc>
                <a:spcPct val="150000"/>
              </a:lnSpc>
              <a:spcAft>
                <a:spcPts val="0"/>
              </a:spcAft>
            </a:pPr>
            <a:r>
              <a:rPr lang="zh-CN" altLang="en-US" sz="2800" dirty="0">
                <a:solidFill>
                  <a:schemeClr val="tx1">
                    <a:lumMod val="65000"/>
                    <a:lumOff val="35000"/>
                  </a:schemeClr>
                </a:solidFill>
                <a:latin typeface="+mj-ea"/>
                <a:ea typeface="+mj-ea"/>
              </a:rPr>
              <a:t>区域半径的选择？</a:t>
            </a:r>
            <a:endParaRPr lang="en-US" altLang="zh-CN" sz="2800" dirty="0">
              <a:solidFill>
                <a:schemeClr val="tx1">
                  <a:lumMod val="65000"/>
                  <a:lumOff val="35000"/>
                </a:schemeClr>
              </a:solidFill>
              <a:latin typeface="+mj-ea"/>
              <a:ea typeface="+mj-ea"/>
            </a:endParaRPr>
          </a:p>
        </p:txBody>
      </p:sp>
      <p:graphicFrame>
        <p:nvGraphicFramePr>
          <p:cNvPr id="6" name="Object 5"/>
          <p:cNvGraphicFramePr>
            <a:graphicFrameLocks noChangeAspect="1"/>
          </p:cNvGraphicFramePr>
          <p:nvPr/>
        </p:nvGraphicFramePr>
        <p:xfrm>
          <a:off x="3816995" y="4843343"/>
          <a:ext cx="10465840" cy="4359845"/>
        </p:xfrm>
        <a:graphic>
          <a:graphicData uri="http://schemas.openxmlformats.org/presentationml/2006/ole">
            <mc:AlternateContent xmlns:mc="http://schemas.openxmlformats.org/markup-compatibility/2006">
              <mc:Choice xmlns:v="urn:schemas-microsoft-com:vml" Requires="v">
                <p:oleObj spid="_x0000_s5123" name="Visio" r:id="rId1" imgW="3048000" imgH="1648460" progId="Visio.Drawing.11">
                  <p:embed/>
                </p:oleObj>
              </mc:Choice>
              <mc:Fallback>
                <p:oleObj name="Visio" r:id="rId1" imgW="3048000" imgH="164846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995" y="4843343"/>
                        <a:ext cx="10465840" cy="435984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安全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152317" y="1321926"/>
            <a:ext cx="15985776" cy="7272808"/>
          </a:xfrm>
          <a:prstGeom prst="rect">
            <a:avLst/>
          </a:prstGeom>
        </p:spPr>
        <p:txBody>
          <a:bodyPr/>
          <a:lstStyle/>
          <a:p>
            <a:pPr algn="l" eaLnBrk="1" hangingPunct="1">
              <a:lnSpc>
                <a:spcPct val="150000"/>
              </a:lnSpc>
            </a:pPr>
            <a:r>
              <a:rPr lang="zh-CN" altLang="en-US" sz="3200" b="1" dirty="0">
                <a:solidFill>
                  <a:schemeClr val="tx1">
                    <a:lumMod val="75000"/>
                    <a:lumOff val="25000"/>
                  </a:schemeClr>
                </a:solidFill>
                <a:latin typeface="+mj-ea"/>
                <a:ea typeface="+mj-ea"/>
                <a:sym typeface="+mn-ea"/>
              </a:rPr>
              <a:t>Zigbee无线传感器网络的安全特点</a:t>
            </a:r>
            <a:endParaRPr lang="zh-CN" altLang="en-US" sz="3200" b="1" dirty="0">
              <a:solidFill>
                <a:schemeClr val="tx1">
                  <a:lumMod val="75000"/>
                  <a:lumOff val="25000"/>
                </a:schemeClr>
              </a:solidFill>
              <a:latin typeface="+mj-ea"/>
              <a:ea typeface="+mj-ea"/>
              <a:sym typeface="+mn-ea"/>
            </a:endParaRPr>
          </a:p>
          <a:p>
            <a:pPr marL="1005840" lvl="1" indent="-548640" algn="l"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sym typeface="+mn-ea"/>
              </a:rPr>
              <a:t>（1）资源受限、通信环境恶劣</a:t>
            </a:r>
            <a:endParaRPr lang="zh-CN" altLang="en-US" sz="2800" baseline="0" dirty="0">
              <a:solidFill>
                <a:schemeClr val="tx1">
                  <a:lumMod val="75000"/>
                  <a:lumOff val="25000"/>
                </a:schemeClr>
              </a:solidFill>
              <a:latin typeface="+mj-ea"/>
              <a:ea typeface="+mj-ea"/>
            </a:endParaRPr>
          </a:p>
          <a:p>
            <a:pPr marL="1005840" lvl="1" indent="-548640" algn="l"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sym typeface="+mn-ea"/>
              </a:rPr>
              <a:t>（2）部署区域的安全无法保证，节点容易失效</a:t>
            </a:r>
            <a:endParaRPr lang="zh-CN" altLang="en-US" sz="2800" baseline="0" dirty="0">
              <a:solidFill>
                <a:schemeClr val="tx1">
                  <a:lumMod val="75000"/>
                  <a:lumOff val="25000"/>
                </a:schemeClr>
              </a:solidFill>
              <a:latin typeface="+mj-ea"/>
              <a:ea typeface="+mj-ea"/>
            </a:endParaRPr>
          </a:p>
          <a:p>
            <a:pPr marL="1005840" lvl="1" indent="-548640" algn="l"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sym typeface="+mn-ea"/>
              </a:rPr>
              <a:t>（3）网络无基础框架</a:t>
            </a:r>
            <a:endParaRPr lang="zh-CN" altLang="en-US" sz="2800" baseline="0" dirty="0">
              <a:solidFill>
                <a:schemeClr val="tx1">
                  <a:lumMod val="75000"/>
                  <a:lumOff val="25000"/>
                </a:schemeClr>
              </a:solidFill>
              <a:latin typeface="+mj-ea"/>
              <a:ea typeface="+mj-ea"/>
            </a:endParaRPr>
          </a:p>
          <a:p>
            <a:pPr marL="1005840" lvl="1" indent="-548640" algn="l"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sym typeface="+mn-ea"/>
              </a:rPr>
              <a:t>（4）部署前地理位置具有不确定性</a:t>
            </a:r>
            <a:endParaRPr lang="zh-CN" altLang="en-US" sz="2800" dirty="0">
              <a:solidFill>
                <a:schemeClr val="tx1">
                  <a:lumMod val="75000"/>
                  <a:lumOff val="25000"/>
                </a:schemeClr>
              </a:solidFill>
              <a:latin typeface="+mj-ea"/>
              <a:ea typeface="+mj-ea"/>
            </a:endParaRPr>
          </a:p>
          <a:p>
            <a:pPr algn="l" eaLnBrk="1" hangingPunct="1">
              <a:lnSpc>
                <a:spcPct val="150000"/>
              </a:lnSpc>
            </a:pPr>
            <a:r>
              <a:rPr lang="zh-CN" altLang="en-US" sz="3200" b="1" dirty="0">
                <a:solidFill>
                  <a:schemeClr val="tx1">
                    <a:lumMod val="75000"/>
                    <a:lumOff val="25000"/>
                  </a:schemeClr>
                </a:solidFill>
                <a:latin typeface="+mj-ea"/>
                <a:ea typeface="+mj-ea"/>
                <a:sym typeface="+mn-ea"/>
              </a:rPr>
              <a:t>Zigbee无线传感器网络</a:t>
            </a:r>
            <a:r>
              <a:rPr lang="zh-CN" altLang="en-US" sz="3200" b="1" dirty="0">
                <a:solidFill>
                  <a:schemeClr val="tx1">
                    <a:lumMod val="75000"/>
                    <a:lumOff val="25000"/>
                  </a:schemeClr>
                </a:solidFill>
                <a:latin typeface="+mj-ea"/>
                <a:ea typeface="+mj-ea"/>
                <a:sym typeface="+mn-ea"/>
              </a:rPr>
              <a:t>的安全目标及实现基础</a:t>
            </a:r>
            <a:endParaRPr lang="zh-CN" altLang="en-US" sz="3200" b="1" dirty="0">
              <a:solidFill>
                <a:schemeClr val="tx1">
                  <a:lumMod val="75000"/>
                  <a:lumOff val="25000"/>
                </a:schemeClr>
              </a:solidFill>
              <a:latin typeface="+mj-ea"/>
              <a:ea typeface="+mj-ea"/>
            </a:endParaRPr>
          </a:p>
          <a:p>
            <a:pPr marL="1005840" lvl="1" indent="-548640" algn="l"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sym typeface="+mn-ea"/>
              </a:rPr>
              <a:t>将其安全问题归结为</a:t>
            </a:r>
            <a:r>
              <a:rPr lang="zh-CN" altLang="en-US" sz="2800" dirty="0">
                <a:solidFill>
                  <a:schemeClr val="tx1"/>
                </a:solidFill>
                <a:effectLst>
                  <a:outerShdw blurRad="38100" dist="19050" dir="2700000" algn="tl" rotWithShape="0">
                    <a:schemeClr val="dk1">
                      <a:alpha val="40000"/>
                    </a:schemeClr>
                  </a:outerShdw>
                </a:effectLst>
                <a:latin typeface="+mj-ea"/>
                <a:ea typeface="+mj-ea"/>
                <a:sym typeface="+mn-ea"/>
              </a:rPr>
              <a:t>消息安全和节点安全</a:t>
            </a:r>
            <a:r>
              <a:rPr lang="zh-CN" altLang="en-US" sz="2800" dirty="0">
                <a:solidFill>
                  <a:schemeClr val="tx1">
                    <a:lumMod val="75000"/>
                    <a:lumOff val="25000"/>
                  </a:schemeClr>
                </a:solidFill>
                <a:latin typeface="+mj-ea"/>
                <a:ea typeface="+mj-ea"/>
                <a:sym typeface="+mn-ea"/>
              </a:rPr>
              <a:t>。</a:t>
            </a:r>
            <a:endParaRPr lang="zh-CN" altLang="en-US" sz="2800" dirty="0">
              <a:solidFill>
                <a:schemeClr val="tx1">
                  <a:lumMod val="75000"/>
                  <a:lumOff val="25000"/>
                </a:schemeClr>
              </a:solidFill>
              <a:latin typeface="+mj-ea"/>
              <a:ea typeface="+mj-ea"/>
              <a:sym typeface="+mn-ea"/>
            </a:endParaRPr>
          </a:p>
          <a:p>
            <a:pPr marL="1005840" lvl="1" indent="-548640" algn="l"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sym typeface="+mn-ea"/>
              </a:rPr>
              <a:t>所谓</a:t>
            </a:r>
            <a:r>
              <a:rPr lang="zh-CN" altLang="en-US" sz="2800" b="1" dirty="0">
                <a:solidFill>
                  <a:srgbClr val="FF0000"/>
                </a:solidFill>
                <a:latin typeface="+mj-ea"/>
                <a:ea typeface="+mj-ea"/>
                <a:sym typeface="+mn-ea"/>
              </a:rPr>
              <a:t>消息安全</a:t>
            </a:r>
            <a:r>
              <a:rPr lang="zh-CN" altLang="en-US" sz="2800" dirty="0">
                <a:solidFill>
                  <a:schemeClr val="tx1">
                    <a:lumMod val="75000"/>
                    <a:lumOff val="25000"/>
                  </a:schemeClr>
                </a:solidFill>
                <a:latin typeface="+mj-ea"/>
                <a:ea typeface="+mj-ea"/>
                <a:sym typeface="+mn-ea"/>
              </a:rPr>
              <a:t>是指节点之间传输的各种报文的安全性。</a:t>
            </a:r>
            <a:r>
              <a:rPr lang="zh-CN" altLang="en-US" sz="2800" b="1" dirty="0">
                <a:solidFill>
                  <a:srgbClr val="FF0000"/>
                </a:solidFill>
                <a:latin typeface="+mj-ea"/>
                <a:ea typeface="+mj-ea"/>
                <a:sym typeface="+mn-ea"/>
              </a:rPr>
              <a:t>节点安全</a:t>
            </a:r>
            <a:r>
              <a:rPr lang="zh-CN" altLang="en-US" sz="2800" dirty="0">
                <a:solidFill>
                  <a:schemeClr val="tx1">
                    <a:lumMod val="75000"/>
                    <a:lumOff val="25000"/>
                  </a:schemeClr>
                </a:solidFill>
                <a:latin typeface="+mj-ea"/>
                <a:ea typeface="+mj-ea"/>
                <a:sym typeface="+mn-ea"/>
              </a:rPr>
              <a:t>是指针对传感器节点被俘获并改造而变为恶意节点时，网络能够迅速地发现异常节点，并能有效地防止其产生更大的危害。</a:t>
            </a:r>
            <a:endParaRPr lang="zh-CN" altLang="en-US" sz="2800" baseline="0" dirty="0">
              <a:solidFill>
                <a:schemeClr val="tx1">
                  <a:lumMod val="75000"/>
                  <a:lumOff val="25000"/>
                </a:schemeClr>
              </a:solidFill>
              <a:latin typeface="+mj-ea"/>
              <a:ea typeface="+mj-ea"/>
            </a:endParaRPr>
          </a:p>
          <a:p>
            <a:pPr marL="1005840" lvl="1" indent="-548640" algn="l"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sym typeface="+mn-ea"/>
              </a:rPr>
              <a:t>维护传感器节点安全的首要问题是建立节点信任机制。</a:t>
            </a:r>
            <a:r>
              <a:rPr lang="zh-CN" altLang="en-US" sz="2800" b="1" dirty="0">
                <a:solidFill>
                  <a:schemeClr val="tx1">
                    <a:lumMod val="75000"/>
                    <a:lumOff val="25000"/>
                  </a:schemeClr>
                </a:solidFill>
                <a:latin typeface="+mj-ea"/>
                <a:ea typeface="+mj-ea"/>
                <a:sym typeface="+mn-ea"/>
              </a:rPr>
              <a:t>因此，密钥管理是安全管理中最重要、最基础的环节。</a:t>
            </a:r>
            <a:endParaRPr lang="zh-CN" altLang="en-US" sz="2800" b="1" dirty="0">
              <a:solidFill>
                <a:schemeClr val="tx1">
                  <a:lumMod val="75000"/>
                  <a:lumOff val="25000"/>
                </a:schemeClr>
              </a:solidFill>
              <a:latin typeface="+mj-ea"/>
              <a:ea typeface="+mj-ea"/>
            </a:endParaRPr>
          </a:p>
          <a:p>
            <a:pPr marL="1005840" lvl="1" indent="-548640" algn="l" eaLnBrk="1" hangingPunct="1">
              <a:lnSpc>
                <a:spcPct val="150000"/>
              </a:lnSpc>
              <a:buFont typeface="Wingdings 2" panose="05020102010507070707" charset="0"/>
            </a:pPr>
            <a:endParaRPr lang="zh-CN" altLang="en-US" sz="2800" b="1"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安全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152317" y="1321926"/>
            <a:ext cx="15985776" cy="7272808"/>
          </a:xfrm>
          <a:prstGeom prst="rect">
            <a:avLst/>
          </a:prstGeom>
        </p:spPr>
        <p:txBody>
          <a:bodyPr/>
          <a:lstStyle/>
          <a:p>
            <a:pPr eaLnBrk="1" hangingPunct="1">
              <a:lnSpc>
                <a:spcPct val="150000"/>
              </a:lnSpc>
            </a:pPr>
            <a:r>
              <a:rPr lang="zh-CN" altLang="en-US" sz="3200" b="1" dirty="0">
                <a:solidFill>
                  <a:schemeClr val="tx1">
                    <a:lumMod val="75000"/>
                    <a:lumOff val="25000"/>
                  </a:schemeClr>
                </a:solidFill>
                <a:latin typeface="+mj-ea"/>
                <a:ea typeface="+mj-ea"/>
              </a:rPr>
              <a:t>加密算法：</a:t>
            </a:r>
            <a:r>
              <a:rPr lang="en-US" altLang="zh-CN" sz="3200" b="1" dirty="0">
                <a:solidFill>
                  <a:schemeClr val="tx1">
                    <a:lumMod val="75000"/>
                    <a:lumOff val="25000"/>
                  </a:schemeClr>
                </a:solidFill>
                <a:latin typeface="+mj-ea"/>
                <a:ea typeface="+mj-ea"/>
              </a:rPr>
              <a:t>AES-128</a:t>
            </a:r>
            <a:endParaRPr lang="en-US" altLang="zh-CN" sz="3200" b="1" dirty="0">
              <a:solidFill>
                <a:schemeClr val="tx1">
                  <a:lumMod val="75000"/>
                  <a:lumOff val="2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加密算法工作模式：数据加密</a:t>
            </a:r>
            <a:r>
              <a:rPr lang="en-US" altLang="zh-CN" sz="3200" b="1" dirty="0">
                <a:solidFill>
                  <a:schemeClr val="tx1">
                    <a:lumMod val="75000"/>
                    <a:lumOff val="25000"/>
                  </a:schemeClr>
                </a:solidFill>
                <a:latin typeface="+mj-ea"/>
                <a:ea typeface="+mj-ea"/>
              </a:rPr>
              <a:t>Counter</a:t>
            </a:r>
            <a:r>
              <a:rPr lang="zh-CN" altLang="en-US" sz="3200" b="1" dirty="0">
                <a:solidFill>
                  <a:schemeClr val="tx1">
                    <a:lumMod val="75000"/>
                    <a:lumOff val="25000"/>
                  </a:schemeClr>
                </a:solidFill>
                <a:latin typeface="+mj-ea"/>
                <a:ea typeface="+mj-ea"/>
              </a:rPr>
              <a:t>模式，完整性认证使用</a:t>
            </a:r>
            <a:r>
              <a:rPr lang="en-US" altLang="zh-CN" sz="3200" b="1" dirty="0">
                <a:solidFill>
                  <a:schemeClr val="tx1">
                    <a:lumMod val="75000"/>
                    <a:lumOff val="25000"/>
                  </a:schemeClr>
                </a:solidFill>
                <a:latin typeface="+mj-ea"/>
                <a:ea typeface="+mj-ea"/>
              </a:rPr>
              <a:t>Cipher Block Chaining</a:t>
            </a:r>
            <a:r>
              <a:rPr lang="zh-CN" altLang="en-US" sz="3200" b="1" dirty="0">
                <a:solidFill>
                  <a:schemeClr val="tx1">
                    <a:lumMod val="75000"/>
                    <a:lumOff val="25000"/>
                  </a:schemeClr>
                </a:solidFill>
                <a:latin typeface="+mj-ea"/>
                <a:ea typeface="+mj-ea"/>
              </a:rPr>
              <a:t>模式</a:t>
            </a:r>
            <a:endParaRPr lang="zh-CN" altLang="en-US" sz="3200" b="1" dirty="0">
              <a:solidFill>
                <a:schemeClr val="tx1">
                  <a:lumMod val="75000"/>
                  <a:lumOff val="25000"/>
                </a:schemeClr>
              </a:solidFill>
              <a:latin typeface="+mj-ea"/>
              <a:ea typeface="+mj-ea"/>
            </a:endParaRPr>
          </a:p>
          <a:p>
            <a:pPr eaLnBrk="1" hangingPunct="1">
              <a:lnSpc>
                <a:spcPct val="150000"/>
              </a:lnSpc>
            </a:pPr>
            <a:r>
              <a:rPr lang="zh-CN" altLang="en-US" sz="3200" b="1" dirty="0">
                <a:solidFill>
                  <a:schemeClr val="tx1">
                    <a:lumMod val="75000"/>
                    <a:lumOff val="25000"/>
                  </a:schemeClr>
                </a:solidFill>
                <a:latin typeface="+mj-ea"/>
                <a:ea typeface="+mj-ea"/>
              </a:rPr>
              <a:t>密钥分类</a:t>
            </a:r>
            <a:endParaRPr lang="zh-CN" altLang="en-US" sz="3200" b="1" dirty="0">
              <a:solidFill>
                <a:schemeClr val="tx1">
                  <a:lumMod val="75000"/>
                  <a:lumOff val="25000"/>
                </a:schemeClr>
              </a:solidFill>
              <a:latin typeface="+mj-ea"/>
              <a:ea typeface="+mj-ea"/>
            </a:endParaRPr>
          </a:p>
          <a:p>
            <a:pPr marL="1005840" lvl="1" indent="-548640"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rPr>
              <a:t>主密钥：用于生成其它密钥</a:t>
            </a:r>
            <a:endParaRPr lang="zh-CN" altLang="en-US" sz="2800" dirty="0">
              <a:solidFill>
                <a:schemeClr val="tx1">
                  <a:lumMod val="75000"/>
                  <a:lumOff val="25000"/>
                </a:schemeClr>
              </a:solidFill>
              <a:latin typeface="+mj-ea"/>
              <a:ea typeface="+mj-ea"/>
            </a:endParaRPr>
          </a:p>
          <a:p>
            <a:pPr marL="1005840" lvl="1" indent="-548640"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rPr>
              <a:t>链路密钥：点对点使用</a:t>
            </a:r>
            <a:endParaRPr lang="zh-CN" altLang="en-US" sz="2800" dirty="0">
              <a:solidFill>
                <a:schemeClr val="tx1">
                  <a:lumMod val="75000"/>
                  <a:lumOff val="25000"/>
                </a:schemeClr>
              </a:solidFill>
              <a:latin typeface="+mj-ea"/>
              <a:ea typeface="+mj-ea"/>
            </a:endParaRPr>
          </a:p>
          <a:p>
            <a:pPr marL="1005840" lvl="1" indent="-548640"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rPr>
              <a:t>网络密钥：广播、组播使用</a:t>
            </a:r>
            <a:endParaRPr lang="zh-CN" altLang="en-US" sz="2800" dirty="0">
              <a:solidFill>
                <a:schemeClr val="tx1">
                  <a:lumMod val="75000"/>
                  <a:lumOff val="25000"/>
                </a:schemeClr>
              </a:solidFill>
              <a:latin typeface="+mj-ea"/>
              <a:ea typeface="+mj-ea"/>
            </a:endParaRPr>
          </a:p>
          <a:p>
            <a:pPr marL="548640" lvl="1" indent="-548640" algn="l" eaLnBrk="1" hangingPunct="1">
              <a:lnSpc>
                <a:spcPct val="150000"/>
              </a:lnSpc>
              <a:buChar char=""/>
            </a:pPr>
            <a:r>
              <a:rPr lang="zh-CN" altLang="en-US" sz="3200" b="1" dirty="0">
                <a:solidFill>
                  <a:schemeClr val="tx1">
                    <a:lumMod val="75000"/>
                    <a:lumOff val="25000"/>
                  </a:schemeClr>
                </a:solidFill>
                <a:latin typeface="+mj-ea"/>
                <a:ea typeface="+mj-ea"/>
              </a:rPr>
              <a:t>安全模式</a:t>
            </a:r>
            <a:endParaRPr lang="zh-CN" altLang="en-US" sz="3200" b="1" dirty="0">
              <a:solidFill>
                <a:schemeClr val="tx1">
                  <a:lumMod val="75000"/>
                  <a:lumOff val="25000"/>
                </a:schemeClr>
              </a:solidFill>
              <a:latin typeface="+mj-ea"/>
              <a:ea typeface="+mj-ea"/>
            </a:endParaRPr>
          </a:p>
          <a:p>
            <a:pPr marL="1005840" lvl="1" indent="-548640"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rPr>
              <a:t>标准模式</a:t>
            </a:r>
            <a:endParaRPr lang="zh-CN" altLang="en-US" sz="2800" dirty="0">
              <a:solidFill>
                <a:schemeClr val="tx1">
                  <a:lumMod val="75000"/>
                  <a:lumOff val="25000"/>
                </a:schemeClr>
              </a:solidFill>
              <a:latin typeface="+mj-ea"/>
              <a:ea typeface="+mj-ea"/>
            </a:endParaRPr>
          </a:p>
          <a:p>
            <a:pPr marL="1005840" lvl="1" indent="-548640" eaLnBrk="1" hangingPunct="1">
              <a:lnSpc>
                <a:spcPct val="150000"/>
              </a:lnSpc>
              <a:buFont typeface="Wingdings 2" panose="05020102010507070707" charset="0"/>
              <a:buChar char=""/>
            </a:pPr>
            <a:r>
              <a:rPr lang="zh-CN" altLang="en-US" sz="2800" dirty="0">
                <a:solidFill>
                  <a:schemeClr val="tx1">
                    <a:lumMod val="75000"/>
                    <a:lumOff val="25000"/>
                  </a:schemeClr>
                </a:solidFill>
                <a:latin typeface="+mj-ea"/>
                <a:ea typeface="+mj-ea"/>
              </a:rPr>
              <a:t>高安全模式</a:t>
            </a:r>
            <a:endParaRPr lang="en-US" altLang="zh-CN" sz="2800" dirty="0">
              <a:solidFill>
                <a:schemeClr val="tx1">
                  <a:lumMod val="75000"/>
                  <a:lumOff val="25000"/>
                </a:schemeClr>
              </a:solidFill>
              <a:latin typeface="+mj-ea"/>
              <a:ea typeface="+mj-ea"/>
            </a:endParaRPr>
          </a:p>
          <a:p>
            <a:pPr eaLnBrk="1" hangingPunct="1">
              <a:lnSpc>
                <a:spcPct val="150000"/>
              </a:lnSpc>
            </a:pPr>
            <a:endParaRPr lang="en-US" altLang="zh-CN" sz="2800"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安全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152317" y="1293351"/>
            <a:ext cx="15985776" cy="7272808"/>
          </a:xfrm>
          <a:prstGeom prst="rect">
            <a:avLst/>
          </a:prstGeom>
        </p:spPr>
        <p:txBody>
          <a:bodyPr/>
          <a:lstStyle/>
          <a:p>
            <a:pPr>
              <a:lnSpc>
                <a:spcPct val="150000"/>
              </a:lnSpc>
            </a:pPr>
            <a:r>
              <a:rPr lang="zh-CN" altLang="en-US" sz="3200" b="1" dirty="0">
                <a:solidFill>
                  <a:schemeClr val="tx1">
                    <a:lumMod val="75000"/>
                    <a:lumOff val="25000"/>
                  </a:schemeClr>
                </a:solidFill>
                <a:latin typeface="+mj-ea"/>
                <a:ea typeface="+mj-ea"/>
              </a:rPr>
              <a:t>安全模式</a:t>
            </a:r>
            <a:endParaRPr lang="en-US" altLang="zh-CN" sz="3200" b="1" dirty="0">
              <a:solidFill>
                <a:schemeClr val="tx1">
                  <a:lumMod val="75000"/>
                  <a:lumOff val="25000"/>
                </a:schemeClr>
              </a:solidFill>
              <a:latin typeface="+mj-ea"/>
              <a:ea typeface="+mj-ea"/>
            </a:endParaRPr>
          </a:p>
          <a:p>
            <a:pPr lvl="1">
              <a:lnSpc>
                <a:spcPct val="150000"/>
              </a:lnSpc>
            </a:pPr>
            <a:r>
              <a:rPr lang="zh-CN" altLang="en-US" sz="2800" dirty="0">
                <a:solidFill>
                  <a:schemeClr val="tx1">
                    <a:lumMod val="65000"/>
                    <a:lumOff val="35000"/>
                  </a:schemeClr>
                </a:solidFill>
                <a:latin typeface="+mj-ea"/>
                <a:sym typeface="+mn-ea"/>
              </a:rPr>
              <a:t>无安全设定：为默认安全模式，即不采取任何安全服务，因此可能被窃听；</a:t>
            </a:r>
            <a:endParaRPr lang="zh-CN" altLang="en-US" sz="2800" dirty="0">
              <a:solidFill>
                <a:schemeClr val="tx1">
                  <a:lumMod val="65000"/>
                  <a:lumOff val="35000"/>
                </a:schemeClr>
              </a:solidFill>
              <a:latin typeface="+mj-ea"/>
              <a:sym typeface="+mn-ea"/>
            </a:endParaRPr>
          </a:p>
          <a:p>
            <a:pPr lvl="1">
              <a:lnSpc>
                <a:spcPct val="150000"/>
              </a:lnSpc>
            </a:pPr>
            <a:r>
              <a:rPr lang="zh-CN" altLang="en-US" sz="2800" dirty="0">
                <a:solidFill>
                  <a:schemeClr val="tx1">
                    <a:lumMod val="65000"/>
                    <a:lumOff val="35000"/>
                  </a:schemeClr>
                </a:solidFill>
                <a:latin typeface="+mj-ea"/>
                <a:sym typeface="+mn-ea"/>
              </a:rPr>
              <a:t>访问控制模式：使用接入控制清单(ACL)防止非法获取数据</a:t>
            </a:r>
            <a:endParaRPr lang="en-US" altLang="zh-CN" sz="2800" dirty="0">
              <a:solidFill>
                <a:schemeClr val="tx1">
                  <a:lumMod val="65000"/>
                  <a:lumOff val="35000"/>
                </a:schemeClr>
              </a:solidFill>
              <a:latin typeface="+mj-ea"/>
            </a:endParaRPr>
          </a:p>
          <a:p>
            <a:pPr lvl="1">
              <a:lnSpc>
                <a:spcPct val="150000"/>
              </a:lnSpc>
            </a:pPr>
            <a:r>
              <a:rPr lang="zh-CN" altLang="en-US" sz="2800" dirty="0">
                <a:solidFill>
                  <a:schemeClr val="tx1">
                    <a:lumMod val="65000"/>
                    <a:lumOff val="35000"/>
                  </a:schemeClr>
                </a:solidFill>
                <a:latin typeface="+mj-ea"/>
              </a:rPr>
              <a:t>安全模式：采用AES 128位加密算法进行通讯加密，同时提供有0，32，64，128位的完整性校验，该模式又分为标准安全模式（明文传输密钥）和高级安全模式（禁止传输密钥）。   在一些模式里面又分有多种安全子级，也支持预设密钥用于解析数据包。</a:t>
            </a:r>
            <a:endParaRPr lang="zh-CN" altLang="en-US" sz="2800" dirty="0">
              <a:solidFill>
                <a:schemeClr val="tx1">
                  <a:lumMod val="65000"/>
                  <a:lumOff val="35000"/>
                </a:schemeClr>
              </a:solidFill>
              <a:latin typeface="+mj-ea"/>
            </a:endParaRPr>
          </a:p>
        </p:txBody>
      </p:sp>
      <p:pic>
        <p:nvPicPr>
          <p:cNvPr id="2" name="图片 1"/>
          <p:cNvPicPr>
            <a:picLocks noChangeAspect="1"/>
          </p:cNvPicPr>
          <p:nvPr/>
        </p:nvPicPr>
        <p:blipFill>
          <a:blip r:embed="rId1"/>
          <a:stretch>
            <a:fillRect/>
          </a:stretch>
        </p:blipFill>
        <p:spPr>
          <a:xfrm>
            <a:off x="6306820" y="1738630"/>
            <a:ext cx="11560175" cy="8093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安全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224915" y="1760855"/>
            <a:ext cx="16240760" cy="7272655"/>
          </a:xfrm>
          <a:prstGeom prst="rect">
            <a:avLst/>
          </a:prstGeom>
        </p:spPr>
        <p:txBody>
          <a:bodyPr/>
          <a:lstStyle/>
          <a:p>
            <a:pPr algn="l" eaLnBrk="1" hangingPunct="1">
              <a:lnSpc>
                <a:spcPct val="150000"/>
              </a:lnSpc>
            </a:pPr>
            <a:r>
              <a:rPr lang="zh-CN" altLang="en-US" sz="3200" b="1" dirty="0">
                <a:solidFill>
                  <a:schemeClr val="tx1">
                    <a:lumMod val="75000"/>
                    <a:lumOff val="25000"/>
                  </a:schemeClr>
                </a:solidFill>
                <a:latin typeface="+mj-ea"/>
                <a:ea typeface="+mj-ea"/>
              </a:rPr>
              <a:t>安全模式中会提供</a:t>
            </a:r>
            <a:r>
              <a:rPr lang="zh-CN" altLang="en-US" sz="3200" b="1" dirty="0">
                <a:solidFill>
                  <a:srgbClr val="FF0000"/>
                </a:solidFill>
                <a:latin typeface="+mj-ea"/>
                <a:ea typeface="+mj-ea"/>
              </a:rPr>
              <a:t>3种</a:t>
            </a:r>
            <a:r>
              <a:rPr lang="zh-CN" altLang="en-US" sz="3200" b="1" dirty="0">
                <a:solidFill>
                  <a:schemeClr val="tx1">
                    <a:lumMod val="75000"/>
                    <a:lumOff val="25000"/>
                  </a:schemeClr>
                </a:solidFill>
                <a:latin typeface="+mj-ea"/>
                <a:ea typeface="+mj-ea"/>
              </a:rPr>
              <a:t>类型的密钥用于保证通讯安全：</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主密钥：用于生成其它密钥。设备要先拥有信任中心（ZigBee网络中有且仅有的一个可信任设备，负责密钥分发与管理，以及网络的建立与维护）生成的主密钥才能派生网络密钥和链路密钥给其它设备，它可以由信任中心设置，也可基于用户访问数据，比如个人识别码（PIN），口令或密码等信息；</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链路密钥：点对点（两两通信）使用，用于保护两个设备之间单播数据的机密性和完整性，仅通讯中的2个设备持有，而单个设备需要多个链接密钥来保护每个端对端会话。</a:t>
            </a:r>
            <a:endParaRPr lang="zh-CN" altLang="en-US" sz="2800" dirty="0">
              <a:solidFill>
                <a:schemeClr val="tx1">
                  <a:lumMod val="65000"/>
                  <a:lumOff val="35000"/>
                </a:schemeClr>
              </a:solidFill>
              <a:latin typeface="+mj-ea"/>
            </a:endParaRPr>
          </a:p>
          <a:p>
            <a:pPr lvl="1" algn="l" eaLnBrk="1" hangingPunct="1">
              <a:lnSpc>
                <a:spcPct val="150000"/>
              </a:lnSpc>
            </a:pPr>
            <a:r>
              <a:rPr lang="zh-CN" altLang="en-US" sz="2800" dirty="0">
                <a:solidFill>
                  <a:schemeClr val="tx1">
                    <a:lumMod val="65000"/>
                    <a:lumOff val="35000"/>
                  </a:schemeClr>
                </a:solidFill>
                <a:latin typeface="+mj-ea"/>
                <a:ea typeface="+mj-ea"/>
              </a:rPr>
              <a:t>网络密钥：用于保护广播和组</a:t>
            </a:r>
            <a:r>
              <a:rPr lang="zh-CN" altLang="en-US" sz="2800" dirty="0">
                <a:solidFill>
                  <a:schemeClr val="tx1">
                    <a:lumMod val="65000"/>
                    <a:lumOff val="35000"/>
                  </a:schemeClr>
                </a:solidFill>
                <a:latin typeface="+mj-ea"/>
                <a:ea typeface="+mj-ea"/>
                <a:sym typeface="+mn-ea"/>
              </a:rPr>
              <a:t>播</a:t>
            </a:r>
            <a:r>
              <a:rPr lang="zh-CN" altLang="en-US" sz="2800" dirty="0">
                <a:solidFill>
                  <a:schemeClr val="tx1">
                    <a:lumMod val="65000"/>
                    <a:lumOff val="35000"/>
                  </a:schemeClr>
                </a:solidFill>
                <a:latin typeface="+mj-ea"/>
                <a:ea typeface="+mj-ea"/>
              </a:rPr>
              <a:t>数据的机密性和完整性，同时也为网络认证提供保护，被网络中的多个设备所共享，仅在广播、</a:t>
            </a:r>
            <a:r>
              <a:rPr lang="zh-CN" altLang="en-US" sz="2800" dirty="0">
                <a:solidFill>
                  <a:schemeClr val="tx1">
                    <a:lumMod val="65000"/>
                    <a:lumOff val="35000"/>
                  </a:schemeClr>
                </a:solidFill>
                <a:latin typeface="+mj-ea"/>
                <a:ea typeface="+mj-ea"/>
                <a:sym typeface="+mn-ea"/>
              </a:rPr>
              <a:t>组播</a:t>
            </a:r>
            <a:r>
              <a:rPr lang="zh-CN" altLang="en-US" sz="2800" dirty="0">
                <a:solidFill>
                  <a:schemeClr val="tx1">
                    <a:lumMod val="65000"/>
                    <a:lumOff val="35000"/>
                  </a:schemeClr>
                </a:solidFill>
                <a:latin typeface="+mj-ea"/>
                <a:ea typeface="+mj-ea"/>
              </a:rPr>
              <a:t>消息中使用。</a:t>
            </a:r>
            <a:endParaRPr lang="zh-CN" altLang="en-US" sz="2800" dirty="0">
              <a:solidFill>
                <a:schemeClr val="tx1">
                  <a:lumMod val="65000"/>
                  <a:lumOff val="35000"/>
                </a:schemeClr>
              </a:solidFill>
              <a:latin typeface="+mj-ea"/>
              <a:ea typeface="+mj-ea"/>
            </a:endParaRPr>
          </a:p>
          <a:p>
            <a:pPr>
              <a:lnSpc>
                <a:spcPct val="150000"/>
              </a:lnSpc>
            </a:pPr>
            <a:endParaRPr lang="en-US" altLang="zh-CN" sz="2800" dirty="0">
              <a:solidFill>
                <a:schemeClr val="tx1">
                  <a:lumMod val="65000"/>
                  <a:lumOff val="35000"/>
                </a:schemeClr>
              </a:solidFill>
              <a:latin typeface="+mj-ea"/>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安全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719455" y="1508760"/>
            <a:ext cx="11148060" cy="7272655"/>
          </a:xfrm>
          <a:prstGeom prst="rect">
            <a:avLst/>
          </a:prstGeom>
        </p:spPr>
        <p:txBody>
          <a:bodyPr/>
          <a:lstStyle/>
          <a:p>
            <a:pPr eaLnBrk="1" hangingPunct="1">
              <a:lnSpc>
                <a:spcPct val="150000"/>
              </a:lnSpc>
            </a:pPr>
            <a:r>
              <a:rPr lang="en-US" altLang="zh-CN" sz="3000" dirty="0">
                <a:solidFill>
                  <a:schemeClr val="tx1">
                    <a:lumMod val="75000"/>
                    <a:lumOff val="25000"/>
                  </a:schemeClr>
                </a:solidFill>
                <a:latin typeface="+mj-ea"/>
                <a:ea typeface="+mj-ea"/>
              </a:rPr>
              <a:t>网络密钥可以在MAC、NWK和应用层中应用。</a:t>
            </a:r>
            <a:endParaRPr lang="en-US" altLang="zh-CN" sz="3000" dirty="0">
              <a:solidFill>
                <a:schemeClr val="tx1">
                  <a:lumMod val="75000"/>
                  <a:lumOff val="25000"/>
                </a:schemeClr>
              </a:solidFill>
              <a:latin typeface="+mj-ea"/>
              <a:ea typeface="+mj-ea"/>
            </a:endParaRPr>
          </a:p>
          <a:p>
            <a:pPr eaLnBrk="1" hangingPunct="1">
              <a:lnSpc>
                <a:spcPct val="150000"/>
              </a:lnSpc>
            </a:pPr>
            <a:r>
              <a:rPr lang="en-US" altLang="zh-CN" sz="3000" dirty="0">
                <a:solidFill>
                  <a:schemeClr val="tx1">
                    <a:lumMod val="75000"/>
                    <a:lumOff val="25000"/>
                  </a:schemeClr>
                </a:solidFill>
                <a:latin typeface="+mj-ea"/>
                <a:ea typeface="+mj-ea"/>
              </a:rPr>
              <a:t>主密钥和连接密钥可以在应用层及其子层中使用</a:t>
            </a:r>
            <a:r>
              <a:rPr lang="zh-CN" altLang="en-US" sz="3000" dirty="0">
                <a:solidFill>
                  <a:schemeClr val="tx1">
                    <a:lumMod val="75000"/>
                    <a:lumOff val="25000"/>
                  </a:schemeClr>
                </a:solidFill>
                <a:latin typeface="+mj-ea"/>
                <a:ea typeface="+mj-ea"/>
              </a:rPr>
              <a:t>。</a:t>
            </a:r>
            <a:endParaRPr lang="en-US" altLang="zh-CN" sz="3000" dirty="0">
              <a:solidFill>
                <a:schemeClr val="tx1">
                  <a:lumMod val="75000"/>
                  <a:lumOff val="25000"/>
                </a:schemeClr>
              </a:solidFill>
              <a:latin typeface="+mj-ea"/>
              <a:ea typeface="+mj-ea"/>
            </a:endParaRPr>
          </a:p>
          <a:p>
            <a:pPr eaLnBrk="1" hangingPunct="1">
              <a:lnSpc>
                <a:spcPct val="150000"/>
              </a:lnSpc>
            </a:pPr>
            <a:r>
              <a:rPr lang="en-US" altLang="zh-CN" sz="3000" dirty="0">
                <a:solidFill>
                  <a:schemeClr val="tx1">
                    <a:lumMod val="75000"/>
                    <a:lumOff val="25000"/>
                  </a:schemeClr>
                </a:solidFill>
                <a:latin typeface="+mj-ea"/>
                <a:ea typeface="+mj-ea"/>
              </a:rPr>
              <a:t>链接密钥: 设备可通过密钥传输（key-transport）、密钥创建（key-establishment）或预安装 (例如，工厂安装)获取。</a:t>
            </a:r>
            <a:endParaRPr lang="en-US" altLang="zh-CN" sz="3000" dirty="0">
              <a:solidFill>
                <a:schemeClr val="tx1">
                  <a:lumMod val="75000"/>
                  <a:lumOff val="25000"/>
                </a:schemeClr>
              </a:solidFill>
              <a:latin typeface="+mj-ea"/>
              <a:ea typeface="+mj-ea"/>
            </a:endParaRPr>
          </a:p>
          <a:p>
            <a:pPr eaLnBrk="1" hangingPunct="1">
              <a:lnSpc>
                <a:spcPct val="150000"/>
              </a:lnSpc>
            </a:pPr>
            <a:r>
              <a:rPr lang="en-US" altLang="zh-CN" sz="3000" dirty="0">
                <a:solidFill>
                  <a:schemeClr val="tx1">
                    <a:lumMod val="75000"/>
                    <a:lumOff val="25000"/>
                  </a:schemeClr>
                </a:solidFill>
                <a:latin typeface="+mj-ea"/>
                <a:ea typeface="+mj-ea"/>
              </a:rPr>
              <a:t>网络密钥: 设备可通过密钥传输或预安装获得。</a:t>
            </a:r>
            <a:endParaRPr lang="en-US" altLang="zh-CN" sz="3000" dirty="0">
              <a:solidFill>
                <a:schemeClr val="tx1">
                  <a:lumMod val="75000"/>
                  <a:lumOff val="25000"/>
                </a:schemeClr>
              </a:solidFill>
              <a:latin typeface="+mj-ea"/>
              <a:ea typeface="+mj-ea"/>
            </a:endParaRPr>
          </a:p>
          <a:p>
            <a:pPr eaLnBrk="1" hangingPunct="1">
              <a:lnSpc>
                <a:spcPct val="150000"/>
              </a:lnSpc>
            </a:pPr>
            <a:r>
              <a:rPr lang="en-US" altLang="zh-CN" sz="3000" dirty="0">
                <a:solidFill>
                  <a:schemeClr val="tx1">
                    <a:lumMod val="75000"/>
                    <a:lumOff val="25000"/>
                  </a:schemeClr>
                </a:solidFill>
                <a:latin typeface="+mj-ea"/>
                <a:ea typeface="+mj-ea"/>
              </a:rPr>
              <a:t>通过密钥创建获取链接密钥的技术是</a:t>
            </a:r>
            <a:r>
              <a:rPr lang="en-US" altLang="zh-CN" sz="3000" dirty="0">
                <a:solidFill>
                  <a:srgbClr val="FF0000"/>
                </a:solidFill>
                <a:latin typeface="+mj-ea"/>
                <a:ea typeface="+mj-ea"/>
              </a:rPr>
              <a:t>以主密钥为基础</a:t>
            </a:r>
            <a:r>
              <a:rPr lang="en-US" altLang="zh-CN" sz="3000" dirty="0">
                <a:solidFill>
                  <a:schemeClr val="tx1">
                    <a:lumMod val="75000"/>
                    <a:lumOff val="25000"/>
                  </a:schemeClr>
                </a:solidFill>
                <a:latin typeface="+mj-ea"/>
                <a:ea typeface="+mj-ea"/>
              </a:rPr>
              <a:t>。设备为了能创建对应的链接密钥必须通过密钥传输或预安装获得主密钥。</a:t>
            </a:r>
            <a:endParaRPr lang="en-US" altLang="zh-CN" sz="3000" dirty="0">
              <a:solidFill>
                <a:schemeClr val="tx1">
                  <a:lumMod val="75000"/>
                  <a:lumOff val="25000"/>
                </a:schemeClr>
              </a:solidFill>
              <a:latin typeface="+mj-ea"/>
              <a:ea typeface="+mj-ea"/>
            </a:endParaRPr>
          </a:p>
          <a:p>
            <a:pPr eaLnBrk="1" hangingPunct="1">
              <a:lnSpc>
                <a:spcPct val="150000"/>
              </a:lnSpc>
            </a:pPr>
            <a:r>
              <a:rPr lang="en-US" altLang="zh-CN" sz="3000" dirty="0">
                <a:solidFill>
                  <a:schemeClr val="tx1">
                    <a:lumMod val="75000"/>
                    <a:lumOff val="25000"/>
                  </a:schemeClr>
                </a:solidFill>
                <a:latin typeface="+mj-ea"/>
                <a:ea typeface="+mj-ea"/>
              </a:rPr>
              <a:t>最终，设备之间的安全取决于安全的初始化和这些密钥的设置。</a:t>
            </a:r>
            <a:endParaRPr lang="en-US" altLang="zh-CN" sz="2800" dirty="0">
              <a:solidFill>
                <a:schemeClr val="tx1">
                  <a:lumMod val="75000"/>
                  <a:lumOff val="25000"/>
                </a:schemeClr>
              </a:solidFill>
              <a:latin typeface="+mj-ea"/>
              <a:ea typeface="+mj-ea"/>
            </a:endParaRPr>
          </a:p>
          <a:p>
            <a:pPr eaLnBrk="1" hangingPunct="1">
              <a:lnSpc>
                <a:spcPct val="150000"/>
              </a:lnSpc>
            </a:pPr>
            <a:endParaRPr lang="en-US" altLang="zh-CN" sz="2800" dirty="0">
              <a:solidFill>
                <a:schemeClr val="tx1">
                  <a:lumMod val="65000"/>
                  <a:lumOff val="35000"/>
                </a:schemeClr>
              </a:solidFill>
              <a:latin typeface="+mj-ea"/>
            </a:endParaRPr>
          </a:p>
        </p:txBody>
      </p:sp>
      <p:pic>
        <p:nvPicPr>
          <p:cNvPr id="2" name="图片 1"/>
          <p:cNvPicPr>
            <a:picLocks noChangeAspect="1"/>
          </p:cNvPicPr>
          <p:nvPr/>
        </p:nvPicPr>
        <p:blipFill>
          <a:blip r:embed="rId1"/>
          <a:stretch>
            <a:fillRect/>
          </a:stretch>
        </p:blipFill>
        <p:spPr>
          <a:xfrm>
            <a:off x="12044680" y="1346835"/>
            <a:ext cx="5619115" cy="7596505"/>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895029" cy="648335"/>
          </a:xfrm>
        </p:spPr>
        <p:txBody>
          <a:bodyPr/>
          <a:lstStyle/>
          <a:p>
            <a:r>
              <a:rPr lang="en-US" altLang="zh-CN" dirty="0"/>
              <a:t>ZigBee</a:t>
            </a:r>
            <a:r>
              <a:rPr lang="zh-CN" altLang="en-US" dirty="0"/>
              <a:t>安全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224707" y="1760711"/>
            <a:ext cx="15985776" cy="7272808"/>
          </a:xfrm>
          <a:prstGeom prst="rect">
            <a:avLst/>
          </a:prstGeom>
        </p:spPr>
        <p:txBody>
          <a:bodyPr/>
          <a:lstStyle/>
          <a:p>
            <a:pPr eaLnBrk="1" hangingPunct="1">
              <a:lnSpc>
                <a:spcPct val="150000"/>
              </a:lnSpc>
            </a:pPr>
            <a:r>
              <a:rPr lang="en-US" altLang="zh-CN" sz="3200" dirty="0">
                <a:solidFill>
                  <a:schemeClr val="tx1">
                    <a:lumMod val="75000"/>
                    <a:lumOff val="25000"/>
                  </a:schemeClr>
                </a:solidFill>
                <a:latin typeface="+mj-ea"/>
                <a:ea typeface="+mj-ea"/>
              </a:rPr>
              <a:t>在</a:t>
            </a:r>
            <a:r>
              <a:rPr lang="en-US" altLang="zh-CN" sz="3200" b="1" dirty="0">
                <a:solidFill>
                  <a:schemeClr val="tx1">
                    <a:lumMod val="75000"/>
                    <a:lumOff val="25000"/>
                  </a:schemeClr>
                </a:solidFill>
                <a:latin typeface="+mj-ea"/>
                <a:ea typeface="+mj-ea"/>
              </a:rPr>
              <a:t>ZigBee Pro</a:t>
            </a:r>
            <a:r>
              <a:rPr lang="en-US" altLang="zh-CN" sz="3200" dirty="0">
                <a:solidFill>
                  <a:schemeClr val="tx1">
                    <a:lumMod val="75000"/>
                    <a:lumOff val="25000"/>
                  </a:schemeClr>
                </a:solidFill>
                <a:latin typeface="+mj-ea"/>
                <a:ea typeface="+mj-ea"/>
              </a:rPr>
              <a:t>（更高安全级别的ZigBee版本）中，管理员使用对称密钥建立方法来派生设备上使用的网络密钥和链接密钥，但是这要求设备拥有从信任中心生成的主密钥，同时要求设备已经加入网络。关于密钥生成的方法主要有两种方式：</a:t>
            </a:r>
            <a:endParaRPr lang="zh-CN" altLang="en-US" sz="3200" b="1" dirty="0">
              <a:solidFill>
                <a:schemeClr val="tx1">
                  <a:lumMod val="75000"/>
                  <a:lumOff val="2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密钥传输：采用此方法后，网络密钥与链接密钥可能以明文形式发送到网络中的其它设备，因此密钥有可能被窃听到，从而解密出所有通讯数据，或者伪造合法设备去控制相应智能设备。</a:t>
            </a:r>
            <a:endParaRPr lang="zh-CN" altLang="en-US" sz="2800" dirty="0">
              <a:solidFill>
                <a:schemeClr val="tx1">
                  <a:lumMod val="65000"/>
                  <a:lumOff val="35000"/>
                </a:schemeClr>
              </a:solidFill>
              <a:latin typeface="+mj-ea"/>
              <a:ea typeface="+mj-ea"/>
            </a:endParaRPr>
          </a:p>
          <a:p>
            <a:pPr lvl="1" algn="l" eaLnBrk="1" hangingPunct="1">
              <a:lnSpc>
                <a:spcPct val="150000"/>
              </a:lnSpc>
            </a:pPr>
            <a:r>
              <a:rPr lang="zh-CN" altLang="en-US" sz="2800" dirty="0">
                <a:solidFill>
                  <a:schemeClr val="tx1">
                    <a:lumMod val="65000"/>
                    <a:lumOff val="35000"/>
                  </a:schemeClr>
                </a:solidFill>
                <a:latin typeface="+mj-ea"/>
                <a:ea typeface="+mj-ea"/>
              </a:rPr>
              <a:t>预安装：在设备上直接配置好密钥，如果需要更改，就需要重新刷设备固件，虽然这种方式更加安全可信，但也是最繁琐复杂的方式。</a:t>
            </a:r>
            <a:endParaRPr lang="zh-CN" altLang="en-US" sz="2800" dirty="0">
              <a:solidFill>
                <a:schemeClr val="tx1">
                  <a:lumMod val="65000"/>
                  <a:lumOff val="35000"/>
                </a:schemeClr>
              </a:solidFill>
              <a:latin typeface="+mj-ea"/>
              <a:ea typeface="+mj-ea"/>
            </a:endParaRPr>
          </a:p>
          <a:p>
            <a:pPr marL="786130" lvl="1" indent="0">
              <a:lnSpc>
                <a:spcPct val="150000"/>
              </a:lnSpc>
              <a:buNone/>
            </a:pPr>
            <a:endParaRPr lang="en-US" altLang="zh-CN" sz="2800" dirty="0">
              <a:solidFill>
                <a:schemeClr val="tx1">
                  <a:lumMod val="65000"/>
                  <a:lumOff val="35000"/>
                </a:schemeClr>
              </a:solidFill>
              <a:latin typeface="+mj-ea"/>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11927477" cy="719321"/>
          </a:xfrm>
        </p:spPr>
        <p:txBody>
          <a:bodyPr/>
          <a:lstStyle/>
          <a:p>
            <a:pPr algn="l"/>
            <a:r>
              <a:rPr lang="en-US" altLang="zh-CN" dirty="0"/>
              <a:t>ZigBee</a:t>
            </a:r>
            <a:r>
              <a:rPr lang="zh-CN" altLang="en-US" dirty="0"/>
              <a:t>应用</a:t>
            </a:r>
            <a:r>
              <a:rPr lang="en-US" altLang="zh-CN" dirty="0">
                <a:sym typeface="+mn-ea"/>
              </a:rPr>
              <a:t>层</a:t>
            </a:r>
            <a:endParaRPr lang="en-US" altLang="zh-CN" dirty="0"/>
          </a:p>
        </p:txBody>
      </p:sp>
      <p:sp>
        <p:nvSpPr>
          <p:cNvPr id="6" name="Rectangle 3"/>
          <p:cNvSpPr>
            <a:spLocks noGrp="1" noChangeArrowheads="1"/>
          </p:cNvSpPr>
          <p:nvPr>
            <p:ph type="body" idx="4294967295"/>
          </p:nvPr>
        </p:nvSpPr>
        <p:spPr>
          <a:xfrm>
            <a:off x="956310" y="1358265"/>
            <a:ext cx="15384145" cy="6343650"/>
          </a:xfrm>
          <a:prstGeom prst="rect">
            <a:avLst/>
          </a:prstGeom>
        </p:spPr>
        <p:txBody>
          <a:bodyPr/>
          <a:lstStyle/>
          <a:p>
            <a:pPr algn="l" eaLnBrk="1" hangingPunct="1">
              <a:lnSpc>
                <a:spcPct val="150000"/>
              </a:lnSpc>
            </a:pP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Zigbee的应用层由应用支持子层（APS）、Zigbee设备对象、Zigbee应用框架（AF）、Zigbee设备模板和制造商定义的应用对象等组成。</a:t>
            </a:r>
            <a:endPar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eaLnBrk="1" hangingPunct="1">
              <a:lnSpc>
                <a:spcPct val="150000"/>
              </a:lnSpc>
            </a:pP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什么是</a:t>
            </a:r>
            <a:r>
              <a:rPr lang="zh-CN" altLang="en-US" sz="3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zigbee设备</a:t>
            </a:r>
            <a:endPar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005840" lvl="1" indent="0" algn="l" eaLnBrk="1" hangingPunct="1">
              <a:lnSpc>
                <a:spcPct val="150000"/>
              </a:lnSpc>
              <a:buNone/>
            </a:pP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采用</a:t>
            </a:r>
            <a:r>
              <a:rPr lang="en-US" altLang="zh-CN" sz="3000" err="1">
                <a:latin typeface="微软雅黑" panose="020B0503020204020204" pitchFamily="34" charset="-122"/>
                <a:ea typeface="微软雅黑" panose="020B0503020204020204" pitchFamily="34" charset="-122"/>
                <a:cs typeface="微软雅黑" panose="020B0503020204020204" pitchFamily="34" charset="-122"/>
                <a:sym typeface="+mn-ea"/>
              </a:rPr>
              <a:t>zigbee</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技术的无线</a:t>
            </a:r>
            <a:r>
              <a:rPr lang="en-US" altLang="zh-CN" sz="3000">
                <a:latin typeface="微软雅黑" panose="020B0503020204020204" pitchFamily="34" charset="-122"/>
                <a:ea typeface="微软雅黑" panose="020B0503020204020204" pitchFamily="34" charset="-122"/>
                <a:cs typeface="微软雅黑" panose="020B0503020204020204" pitchFamily="34" charset="-122"/>
                <a:sym typeface="+mn-ea"/>
              </a:rPr>
              <a:t>soc</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就是</a:t>
            </a:r>
            <a:r>
              <a:rPr lang="en-US" altLang="zh-CN" sz="3000" err="1">
                <a:latin typeface="微软雅黑" panose="020B0503020204020204" pitchFamily="34" charset="-122"/>
                <a:ea typeface="微软雅黑" panose="020B0503020204020204" pitchFamily="34" charset="-122"/>
                <a:cs typeface="微软雅黑" panose="020B0503020204020204" pitchFamily="34" charset="-122"/>
                <a:sym typeface="+mn-ea"/>
              </a:rPr>
              <a:t>zigbee</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设备，</a:t>
            </a:r>
            <a:r>
              <a:rPr lang="en-US" altLang="zh-CN" sz="3000" err="1">
                <a:latin typeface="微软雅黑" panose="020B0503020204020204" pitchFamily="34" charset="-122"/>
                <a:ea typeface="微软雅黑" panose="020B0503020204020204" pitchFamily="34" charset="-122"/>
                <a:cs typeface="微软雅黑" panose="020B0503020204020204" pitchFamily="34" charset="-122"/>
                <a:sym typeface="+mn-ea"/>
              </a:rPr>
              <a:t>zigbee</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技术使无线</a:t>
            </a:r>
            <a:r>
              <a:rPr lang="en-US" altLang="zh-CN" sz="3000">
                <a:latin typeface="微软雅黑" panose="020B0503020204020204" pitchFamily="34" charset="-122"/>
                <a:ea typeface="微软雅黑" panose="020B0503020204020204" pitchFamily="34" charset="-122"/>
                <a:cs typeface="微软雅黑" panose="020B0503020204020204" pitchFamily="34" charset="-122"/>
                <a:sym typeface="+mn-ea"/>
              </a:rPr>
              <a:t>soc</a:t>
            </a:r>
            <a:r>
              <a:rPr lang="zh-CN" altLang="en-US" sz="3000" dirty="0">
                <a:latin typeface="微软雅黑" panose="020B0503020204020204" pitchFamily="34" charset="-122"/>
                <a:ea typeface="微软雅黑" panose="020B0503020204020204" pitchFamily="34" charset="-122"/>
                <a:cs typeface="微软雅黑" panose="020B0503020204020204" pitchFamily="34" charset="-122"/>
                <a:sym typeface="+mn-ea"/>
              </a:rPr>
              <a:t>方便的构建无线传输网络。</a:t>
            </a:r>
            <a:endParaRPr lang="zh-CN" altLang="en-US" sz="3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35405" lvl="2" indent="0" algn="l">
              <a:lnSpc>
                <a:spcPct val="120000"/>
              </a:lnSpc>
              <a:buClr>
                <a:schemeClr val="accent1"/>
              </a:buClr>
              <a:buFont typeface="Wingdings" panose="05000000000000000000" pitchFamily="2" charset="2"/>
              <a:buNone/>
            </a:pPr>
            <a:endParaRPr lang="zh-CN" altLang="en-US" sz="3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en-US" altLang="zh-CN" dirty="0" err="1"/>
              <a:t>Zigbee</a:t>
            </a:r>
            <a:r>
              <a:rPr lang="zh-CN" altLang="en-US" dirty="0"/>
              <a:t>的应用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3"/>
          <p:cNvSpPr>
            <a:spLocks noGrp="1" noChangeArrowheads="1"/>
          </p:cNvSpPr>
          <p:nvPr>
            <p:ph type="body" idx="4294967295"/>
          </p:nvPr>
        </p:nvSpPr>
        <p:spPr>
          <a:xfrm>
            <a:off x="1440731" y="1998216"/>
            <a:ext cx="15193688" cy="6819279"/>
          </a:xfrm>
          <a:prstGeom prst="rect">
            <a:avLst/>
          </a:prstGeom>
        </p:spPr>
        <p:txBody>
          <a:bodyPr/>
          <a:lstStyle/>
          <a:p>
            <a:pPr eaLnBrk="1" hangingPunct="1">
              <a:lnSpc>
                <a:spcPct val="150000"/>
              </a:lnSpc>
            </a:pPr>
            <a:r>
              <a:rPr lang="zh-CN" altLang="en-US" sz="3200" dirty="0">
                <a:solidFill>
                  <a:schemeClr val="tx1">
                    <a:lumMod val="65000"/>
                    <a:lumOff val="35000"/>
                  </a:schemeClr>
                </a:solidFill>
                <a:latin typeface="+mj-ea"/>
                <a:ea typeface="+mj-ea"/>
              </a:rPr>
              <a:t>主要应用领域包括无线数据采集、无线工业控制、消费性电子设备、汽车自动化、家庭和楼宇自动化、医用设备控制、远程网络控制等场合</a:t>
            </a:r>
            <a:endParaRPr lang="zh-CN" altLang="en-US" sz="3200" dirty="0">
              <a:solidFill>
                <a:schemeClr val="tx1">
                  <a:lumMod val="65000"/>
                  <a:lumOff val="35000"/>
                </a:schemeClr>
              </a:solidFill>
              <a:latin typeface="+mj-ea"/>
              <a:ea typeface="+mj-ea"/>
            </a:endParaRPr>
          </a:p>
          <a:p>
            <a:pPr eaLnBrk="1" hangingPunct="1">
              <a:lnSpc>
                <a:spcPct val="150000"/>
              </a:lnSpc>
            </a:pPr>
            <a:r>
              <a:rPr lang="zh-CN" altLang="en-US" sz="3200" dirty="0">
                <a:solidFill>
                  <a:schemeClr val="tx1">
                    <a:lumMod val="65000"/>
                    <a:lumOff val="35000"/>
                  </a:schemeClr>
                </a:solidFill>
                <a:latin typeface="+mj-ea"/>
                <a:ea typeface="+mj-ea"/>
              </a:rPr>
              <a:t>适合传递的数据</a:t>
            </a:r>
            <a:endParaRPr lang="zh-CN" altLang="en-US" sz="32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周期性数据：传感器、水电气表、仪器仪表</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间断性数据：工业控制命令、远程网络控制、家用电器控制</a:t>
            </a:r>
            <a:endParaRPr lang="zh-CN" altLang="en-US" sz="2800" dirty="0">
              <a:solidFill>
                <a:schemeClr val="tx1">
                  <a:lumMod val="65000"/>
                  <a:lumOff val="35000"/>
                </a:schemeClr>
              </a:solidFill>
              <a:latin typeface="+mj-ea"/>
              <a:ea typeface="+mj-ea"/>
            </a:endParaRPr>
          </a:p>
          <a:p>
            <a:pPr lvl="1" eaLnBrk="1" hangingPunct="1">
              <a:lnSpc>
                <a:spcPct val="150000"/>
              </a:lnSpc>
            </a:pPr>
            <a:r>
              <a:rPr lang="zh-CN" altLang="en-US" sz="2800" dirty="0">
                <a:solidFill>
                  <a:schemeClr val="tx1">
                    <a:lumMod val="65000"/>
                    <a:lumOff val="35000"/>
                  </a:schemeClr>
                </a:solidFill>
                <a:latin typeface="+mj-ea"/>
                <a:ea typeface="+mj-ea"/>
              </a:rPr>
              <a:t>反复性低反应时间数据：如鼠标键盘数据、 操作杆的数据</a:t>
            </a:r>
            <a:endParaRPr lang="zh-CN" altLang="en-US" sz="2800" dirty="0">
              <a:solidFill>
                <a:schemeClr val="tx1">
                  <a:lumMod val="65000"/>
                  <a:lumOff val="35000"/>
                </a:schemeClr>
              </a:solidFill>
              <a:latin typeface="+mj-ea"/>
              <a:ea typeface="+mj-ea"/>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25506" y="2048743"/>
            <a:ext cx="5993399" cy="676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739" y="1976735"/>
            <a:ext cx="6552728" cy="715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827" y="2048743"/>
            <a:ext cx="13825536" cy="755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939" y="2074862"/>
            <a:ext cx="11593936" cy="705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12431" y="4004149"/>
            <a:ext cx="5401908" cy="405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66949" y="5080534"/>
            <a:ext cx="6658806" cy="405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4"/>
                                        </p:tgtEl>
                                        <p:attrNameLst>
                                          <p:attrName>ppt_x</p:attrName>
                                        </p:attrNameLst>
                                      </p:cBhvr>
                                      <p:tavLst>
                                        <p:tav tm="0">
                                          <p:val>
                                            <p:strVal val="ppt_x"/>
                                          </p:val>
                                        </p:tav>
                                        <p:tav tm="100000">
                                          <p:val>
                                            <p:strVal val="ppt_x"/>
                                          </p:val>
                                        </p:tav>
                                      </p:tavLst>
                                    </p:anim>
                                    <p:anim calcmode="lin" valueType="num">
                                      <p:cBhvr additive="base">
                                        <p:cTn id="14" dur="500"/>
                                        <p:tgtEl>
                                          <p:spTgt spid="4"/>
                                        </p:tgtEl>
                                        <p:attrNameLst>
                                          <p:attrName>ppt_y</p:attrName>
                                        </p:attrNameLst>
                                      </p:cBhvr>
                                      <p:tavLst>
                                        <p:tav tm="0">
                                          <p:val>
                                            <p:strVal val="ppt_y"/>
                                          </p:val>
                                        </p:tav>
                                        <p:tav tm="100000">
                                          <p:val>
                                            <p:strVal val="1+ppt_h/2"/>
                                          </p:val>
                                        </p:tav>
                                      </p:tavLst>
                                    </p:anim>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nodeType="clickEffect">
                                  <p:stCondLst>
                                    <p:cond delay="0"/>
                                  </p:stCondLst>
                                  <p:childTnLst>
                                    <p:anim calcmode="lin" valueType="num">
                                      <p:cBhvr additive="base">
                                        <p:cTn id="25" dur="500"/>
                                        <p:tgtEl>
                                          <p:spTgt spid="7"/>
                                        </p:tgtEl>
                                        <p:attrNameLst>
                                          <p:attrName>ppt_x</p:attrName>
                                        </p:attrNameLst>
                                      </p:cBhvr>
                                      <p:tavLst>
                                        <p:tav tm="0">
                                          <p:val>
                                            <p:strVal val="ppt_x"/>
                                          </p:val>
                                        </p:tav>
                                        <p:tav tm="100000">
                                          <p:val>
                                            <p:strVal val="ppt_x"/>
                                          </p:val>
                                        </p:tav>
                                      </p:tavLst>
                                    </p:anim>
                                    <p:anim calcmode="lin" valueType="num">
                                      <p:cBhvr additive="base">
                                        <p:cTn id="26" dur="500"/>
                                        <p:tgtEl>
                                          <p:spTgt spid="7"/>
                                        </p:tgtEl>
                                        <p:attrNameLst>
                                          <p:attrName>ppt_y</p:attrName>
                                        </p:attrNameLst>
                                      </p:cBhvr>
                                      <p:tavLst>
                                        <p:tav tm="0">
                                          <p:val>
                                            <p:strVal val="ppt_y"/>
                                          </p:val>
                                        </p:tav>
                                        <p:tav tm="100000">
                                          <p:val>
                                            <p:strVal val="1+ppt_h/2"/>
                                          </p:val>
                                        </p:tav>
                                      </p:tavLst>
                                    </p:anim>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xit" presetSubtype="4" fill="hold" nodeType="clickEffect">
                                  <p:stCondLst>
                                    <p:cond delay="0"/>
                                  </p:stCondLst>
                                  <p:childTnLst>
                                    <p:anim calcmode="lin" valueType="num">
                                      <p:cBhvr additive="base">
                                        <p:cTn id="37" dur="500"/>
                                        <p:tgtEl>
                                          <p:spTgt spid="8"/>
                                        </p:tgtEl>
                                        <p:attrNameLst>
                                          <p:attrName>ppt_x</p:attrName>
                                        </p:attrNameLst>
                                      </p:cBhvr>
                                      <p:tavLst>
                                        <p:tav tm="0">
                                          <p:val>
                                            <p:strVal val="ppt_x"/>
                                          </p:val>
                                        </p:tav>
                                        <p:tav tm="100000">
                                          <p:val>
                                            <p:strVal val="ppt_x"/>
                                          </p:val>
                                        </p:tav>
                                      </p:tavLst>
                                    </p:anim>
                                    <p:anim calcmode="lin" valueType="num">
                                      <p:cBhvr additive="base">
                                        <p:cTn id="38" dur="500"/>
                                        <p:tgtEl>
                                          <p:spTgt spid="8"/>
                                        </p:tgtEl>
                                        <p:attrNameLst>
                                          <p:attrName>ppt_y</p:attrName>
                                        </p:attrNameLst>
                                      </p:cBhvr>
                                      <p:tavLst>
                                        <p:tav tm="0">
                                          <p:val>
                                            <p:strVal val="ppt_y"/>
                                          </p:val>
                                        </p:tav>
                                        <p:tav tm="100000">
                                          <p:val>
                                            <p:strVal val="1+ppt_h/2"/>
                                          </p:val>
                                        </p:tav>
                                      </p:tavLst>
                                    </p:anim>
                                    <p:set>
                                      <p:cBhvr>
                                        <p:cTn id="39" dur="1" fill="hold">
                                          <p:stCondLst>
                                            <p:cond delay="499"/>
                                          </p:stCondLst>
                                        </p:cTn>
                                        <p:tgtEl>
                                          <p:spTgt spid="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500" fill="hold"/>
                                        <p:tgtEl>
                                          <p:spTgt spid="6"/>
                                        </p:tgtEl>
                                        <p:attrNameLst>
                                          <p:attrName>ppt_x</p:attrName>
                                        </p:attrNameLst>
                                      </p:cBhvr>
                                      <p:tavLst>
                                        <p:tav tm="0">
                                          <p:val>
                                            <p:strVal val="#ppt_x"/>
                                          </p:val>
                                        </p:tav>
                                        <p:tav tm="100000">
                                          <p:val>
                                            <p:strVal val="#ppt_x"/>
                                          </p:val>
                                        </p:tav>
                                      </p:tavLst>
                                    </p:anim>
                                    <p:anim calcmode="lin" valueType="num">
                                      <p:cBhvr additive="base">
                                        <p:cTn id="5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algn="l"/>
            <a:r>
              <a:rPr lang="zh-CN" altLang="en-US" dirty="0"/>
              <a:t>ZigBee</a:t>
            </a:r>
            <a:r>
              <a:rPr lang="zh-CN" altLang="en-US" dirty="0">
                <a:sym typeface="+mn-ea"/>
              </a:rPr>
              <a:t>技术的应用</a:t>
            </a:r>
            <a:endParaRPr lang="zh-CN" altLang="en-US" dirty="0"/>
          </a:p>
        </p:txBody>
      </p:sp>
      <p:pic>
        <p:nvPicPr>
          <p:cNvPr id="11268" name="Picture 3"/>
          <p:cNvPicPr>
            <a:picLocks noChangeAspect="1"/>
          </p:cNvPicPr>
          <p:nvPr/>
        </p:nvPicPr>
        <p:blipFill>
          <a:blip r:embed="rId1"/>
          <a:stretch>
            <a:fillRect/>
          </a:stretch>
        </p:blipFill>
        <p:spPr>
          <a:xfrm>
            <a:off x="1823720" y="1858010"/>
            <a:ext cx="6847840" cy="7411720"/>
          </a:xfrm>
          <a:prstGeom prst="rect">
            <a:avLst/>
          </a:prstGeom>
          <a:noFill/>
          <a:ln w="9525">
            <a:noFill/>
          </a:ln>
        </p:spPr>
      </p:pic>
      <p:pic>
        <p:nvPicPr>
          <p:cNvPr id="11269" name="Picture 4"/>
          <p:cNvPicPr>
            <a:picLocks noChangeAspect="1"/>
          </p:cNvPicPr>
          <p:nvPr/>
        </p:nvPicPr>
        <p:blipFill>
          <a:blip r:embed="rId2"/>
          <a:stretch>
            <a:fillRect/>
          </a:stretch>
        </p:blipFill>
        <p:spPr>
          <a:xfrm>
            <a:off x="9498965" y="1858010"/>
            <a:ext cx="6849745" cy="5747385"/>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en-US" altLang="zh-CN" dirty="0">
                <a:sym typeface="+mn-ea"/>
              </a:rPr>
              <a:t>UWB（超宽带技术）</a:t>
            </a: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589" y="3200871"/>
            <a:ext cx="10143180" cy="4392488"/>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402" y="1868565"/>
            <a:ext cx="10657184" cy="74156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r>
              <a:rPr lang="zh-CN" altLang="en-US" dirty="0"/>
              <a:t>本章小结</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1440731" y="1832719"/>
            <a:ext cx="13490442" cy="2986961"/>
          </a:xfrm>
          <a:prstGeom prst="rect">
            <a:avLst/>
          </a:prstGeom>
        </p:spPr>
        <p:txBody>
          <a:bodyPr/>
          <a:lstStyle>
            <a:lvl1pPr marL="548640" indent="-548640" algn="l" rtl="0" eaLnBrk="1" latinLnBrk="0" hangingPunct="1">
              <a:spcBef>
                <a:spcPct val="20000"/>
              </a:spcBef>
              <a:buClr>
                <a:schemeClr val="accent3"/>
              </a:buClr>
              <a:buSzPct val="95000"/>
              <a:buFont typeface="Wingdings 2" panose="05020102010507070707"/>
              <a:buChar char=""/>
              <a:defRPr kumimoji="0" sz="5200" kern="1200">
                <a:solidFill>
                  <a:schemeClr val="tx1"/>
                </a:solidFill>
                <a:latin typeface="+mn-lt"/>
                <a:ea typeface="+mn-ea"/>
                <a:cs typeface="+mn-cs"/>
              </a:defRPr>
            </a:lvl1pPr>
            <a:lvl2pPr marL="1280160" indent="-494030" algn="l" rtl="0" eaLnBrk="1" latinLnBrk="0" hangingPunct="1">
              <a:spcBef>
                <a:spcPct val="20000"/>
              </a:spcBef>
              <a:buClr>
                <a:schemeClr val="accent1"/>
              </a:buClr>
              <a:buSzPct val="85000"/>
              <a:buFont typeface="Wingdings 2" panose="05020102010507070707"/>
              <a:buChar char=""/>
              <a:defRPr kumimoji="0" sz="4800" kern="1200">
                <a:solidFill>
                  <a:schemeClr val="tx1"/>
                </a:solidFill>
                <a:latin typeface="+mn-lt"/>
                <a:ea typeface="+mn-ea"/>
                <a:cs typeface="+mn-cs"/>
              </a:defRPr>
            </a:lvl2pPr>
            <a:lvl3pPr marL="1829435" indent="-494030" algn="l" rtl="0" eaLnBrk="1" latinLnBrk="0" hangingPunct="1">
              <a:spcBef>
                <a:spcPct val="20000"/>
              </a:spcBef>
              <a:buClr>
                <a:schemeClr val="accent2"/>
              </a:buClr>
              <a:buSzPct val="70000"/>
              <a:buFont typeface="Wingdings 2" panose="05020102010507070707"/>
              <a:buChar char=""/>
              <a:defRPr kumimoji="0" sz="4200" kern="1200">
                <a:solidFill>
                  <a:schemeClr val="tx1"/>
                </a:solidFill>
                <a:latin typeface="+mn-lt"/>
                <a:ea typeface="+mn-ea"/>
                <a:cs typeface="+mn-cs"/>
              </a:defRPr>
            </a:lvl3pPr>
            <a:lvl4pPr marL="2378075" indent="-421005" algn="l" rtl="0" eaLnBrk="1" latinLnBrk="0" hangingPunct="1">
              <a:spcBef>
                <a:spcPct val="20000"/>
              </a:spcBef>
              <a:buClr>
                <a:schemeClr val="accent3"/>
              </a:buClr>
              <a:buSzPct val="65000"/>
              <a:buFont typeface="Wingdings 2" panose="05020102010507070707"/>
              <a:buChar char=""/>
              <a:defRPr kumimoji="0" sz="4000" kern="1200">
                <a:solidFill>
                  <a:schemeClr val="tx1"/>
                </a:solidFill>
                <a:latin typeface="+mn-lt"/>
                <a:ea typeface="+mn-ea"/>
                <a:cs typeface="+mn-cs"/>
              </a:defRPr>
            </a:lvl4pPr>
            <a:lvl5pPr marL="2926715" indent="-421005" algn="l" rtl="0" eaLnBrk="1" latinLnBrk="0" hangingPunct="1">
              <a:spcBef>
                <a:spcPct val="20000"/>
              </a:spcBef>
              <a:buClr>
                <a:schemeClr val="accent4"/>
              </a:buClr>
              <a:buSzPct val="65000"/>
              <a:buFont typeface="Wingdings 2" panose="05020102010507070707"/>
              <a:buChar char=""/>
              <a:defRPr kumimoji="0" sz="4000" kern="1200">
                <a:solidFill>
                  <a:schemeClr val="tx1"/>
                </a:solidFill>
                <a:latin typeface="+mn-lt"/>
                <a:ea typeface="+mn-ea"/>
                <a:cs typeface="+mn-cs"/>
              </a:defRPr>
            </a:lvl5pPr>
            <a:lvl6pPr marL="3475355" indent="-421005" algn="l" rtl="0" eaLnBrk="1" latinLnBrk="0" hangingPunct="1">
              <a:spcBef>
                <a:spcPct val="20000"/>
              </a:spcBef>
              <a:buClr>
                <a:schemeClr val="accent5"/>
              </a:buClr>
              <a:buSzPct val="80000"/>
              <a:buFont typeface="Wingdings 2" panose="05020102010507070707"/>
              <a:buChar char=""/>
              <a:defRPr kumimoji="0" sz="3600" kern="1200">
                <a:solidFill>
                  <a:schemeClr val="tx1"/>
                </a:solidFill>
                <a:latin typeface="+mn-lt"/>
                <a:ea typeface="+mn-ea"/>
                <a:cs typeface="+mn-cs"/>
              </a:defRPr>
            </a:lvl6pPr>
            <a:lvl7pPr marL="3841115" indent="-365760" algn="l" rtl="0" eaLnBrk="1" latinLnBrk="0" hangingPunct="1">
              <a:spcBef>
                <a:spcPct val="20000"/>
              </a:spcBef>
              <a:buClr>
                <a:schemeClr val="accent6"/>
              </a:buClr>
              <a:buSzPct val="80000"/>
              <a:buFont typeface="Wingdings 2" panose="05020102010507070707"/>
              <a:buChar char=""/>
              <a:defRPr kumimoji="0" sz="3200" kern="1200" baseline="0">
                <a:solidFill>
                  <a:schemeClr val="tx1"/>
                </a:solidFill>
                <a:latin typeface="+mn-lt"/>
                <a:ea typeface="+mn-ea"/>
                <a:cs typeface="+mn-cs"/>
              </a:defRPr>
            </a:lvl7pPr>
            <a:lvl8pPr marL="4389755" indent="-365760" algn="l" rtl="0" eaLnBrk="1" latinLnBrk="0" hangingPunct="1">
              <a:spcBef>
                <a:spcPct val="20000"/>
              </a:spcBef>
              <a:buClr>
                <a:schemeClr val="tx2"/>
              </a:buClr>
              <a:buChar char="•"/>
              <a:defRPr kumimoji="0" sz="3200" kern="1200">
                <a:solidFill>
                  <a:schemeClr val="tx1"/>
                </a:solidFill>
                <a:latin typeface="+mn-lt"/>
                <a:ea typeface="+mn-ea"/>
                <a:cs typeface="+mn-cs"/>
              </a:defRPr>
            </a:lvl8pPr>
            <a:lvl9pPr marL="4939030" indent="-365760" algn="l" rtl="0" eaLnBrk="1" latinLnBrk="0" hangingPunct="1">
              <a:spcBef>
                <a:spcPct val="20000"/>
              </a:spcBef>
              <a:buClr>
                <a:schemeClr val="tx2"/>
              </a:buClr>
              <a:buFontTx/>
              <a:buChar char="•"/>
              <a:defRPr kumimoji="0" sz="2800" kern="1200" baseline="0">
                <a:solidFill>
                  <a:schemeClr val="tx1"/>
                </a:solidFill>
                <a:latin typeface="+mn-lt"/>
                <a:ea typeface="+mn-ea"/>
                <a:cs typeface="+mn-cs"/>
              </a:defRPr>
            </a:lvl9pPr>
          </a:lstStyle>
          <a:p>
            <a:pPr fontAlgn="auto">
              <a:lnSpc>
                <a:spcPct val="150000"/>
              </a:lnSpc>
              <a:spcAft>
                <a:spcPts val="0"/>
              </a:spcAft>
            </a:pPr>
            <a:r>
              <a:rPr lang="zh-CN" altLang="en-US" sz="3200" b="1" dirty="0">
                <a:solidFill>
                  <a:schemeClr val="tx1">
                    <a:lumMod val="75000"/>
                    <a:lumOff val="25000"/>
                  </a:schemeClr>
                </a:solidFill>
                <a:latin typeface="+mj-ea"/>
                <a:ea typeface="+mj-ea"/>
              </a:rPr>
              <a:t>无线个域网技术（概念及与其它无线网络技术的对比）</a:t>
            </a:r>
            <a:endParaRPr lang="en-US" altLang="zh-CN" sz="3200" b="1" dirty="0">
              <a:solidFill>
                <a:schemeClr val="tx1">
                  <a:lumMod val="75000"/>
                  <a:lumOff val="25000"/>
                </a:schemeClr>
              </a:solidFill>
              <a:latin typeface="+mj-ea"/>
              <a:ea typeface="+mj-ea"/>
            </a:endParaRPr>
          </a:p>
          <a:p>
            <a:pPr fontAlgn="auto">
              <a:lnSpc>
                <a:spcPct val="150000"/>
              </a:lnSpc>
              <a:spcAft>
                <a:spcPts val="0"/>
              </a:spcAft>
            </a:pPr>
            <a:r>
              <a:rPr lang="en-US" altLang="zh-CN" sz="3200" b="1" dirty="0">
                <a:solidFill>
                  <a:schemeClr val="tx1">
                    <a:lumMod val="75000"/>
                    <a:lumOff val="25000"/>
                  </a:schemeClr>
                </a:solidFill>
                <a:latin typeface="+mj-ea"/>
                <a:ea typeface="+mj-ea"/>
              </a:rPr>
              <a:t>UWB</a:t>
            </a:r>
            <a:endParaRPr lang="en-US" altLang="zh-CN" sz="3200" b="1" dirty="0">
              <a:solidFill>
                <a:schemeClr val="tx1">
                  <a:lumMod val="75000"/>
                  <a:lumOff val="25000"/>
                </a:schemeClr>
              </a:solidFill>
              <a:latin typeface="+mj-ea"/>
              <a:ea typeface="+mj-ea"/>
            </a:endParaRPr>
          </a:p>
          <a:p>
            <a:pPr fontAlgn="auto">
              <a:lnSpc>
                <a:spcPct val="150000"/>
              </a:lnSpc>
              <a:spcAft>
                <a:spcPts val="0"/>
              </a:spcAft>
            </a:pPr>
            <a:r>
              <a:rPr lang="en-US" altLang="zh-CN" sz="3200" b="1" dirty="0">
                <a:solidFill>
                  <a:schemeClr val="tx1">
                    <a:lumMod val="75000"/>
                    <a:lumOff val="25000"/>
                  </a:schemeClr>
                </a:solidFill>
                <a:latin typeface="+mj-ea"/>
                <a:ea typeface="+mj-ea"/>
              </a:rPr>
              <a:t>Bluetooth</a:t>
            </a:r>
            <a:endParaRPr lang="en-US" altLang="zh-CN" sz="3200" b="1" dirty="0">
              <a:solidFill>
                <a:schemeClr val="tx1">
                  <a:lumMod val="75000"/>
                  <a:lumOff val="25000"/>
                </a:schemeClr>
              </a:solidFill>
              <a:latin typeface="+mj-ea"/>
              <a:ea typeface="+mj-ea"/>
            </a:endParaRPr>
          </a:p>
          <a:p>
            <a:pPr fontAlgn="auto">
              <a:lnSpc>
                <a:spcPct val="150000"/>
              </a:lnSpc>
              <a:spcAft>
                <a:spcPts val="0"/>
              </a:spcAft>
            </a:pPr>
            <a:r>
              <a:rPr lang="en-US" altLang="zh-CN" sz="3200" b="1" dirty="0">
                <a:solidFill>
                  <a:schemeClr val="tx1">
                    <a:lumMod val="75000"/>
                    <a:lumOff val="25000"/>
                  </a:schemeClr>
                </a:solidFill>
                <a:latin typeface="+mj-ea"/>
                <a:ea typeface="+mj-ea"/>
              </a:rPr>
              <a:t>ZigBee</a:t>
            </a:r>
            <a:endParaRPr lang="en-US" altLang="zh-CN" sz="3200" b="1" dirty="0">
              <a:solidFill>
                <a:schemeClr val="tx1">
                  <a:lumMod val="75000"/>
                  <a:lumOff val="25000"/>
                </a:schemeClr>
              </a:solidFill>
              <a:latin typeface="+mj-ea"/>
              <a:ea typeface="+mj-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458470" y="321310"/>
            <a:ext cx="7433941" cy="648335"/>
          </a:xfrm>
        </p:spPr>
        <p:txBody>
          <a:bodyPr/>
          <a:lstStyle/>
          <a:p>
            <a:pPr fontAlgn="auto">
              <a:spcAft>
                <a:spcPts val="0"/>
              </a:spcAft>
            </a:pPr>
            <a:r>
              <a:rPr lang="zh-CN" altLang="en-US" dirty="0"/>
              <a:t>蓝牙</a:t>
            </a:r>
            <a:endParaRPr lang="zh-CN" altLang="en-US" dirty="0"/>
          </a:p>
        </p:txBody>
      </p:sp>
      <p:pic>
        <p:nvPicPr>
          <p:cNvPr id="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2296" y="3428686"/>
            <a:ext cx="4249544" cy="3240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268" y="3152158"/>
            <a:ext cx="6825943" cy="3793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bwMode="auto">
          <a:xfrm>
            <a:off x="1544178" y="7221835"/>
            <a:ext cx="12181326" cy="19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669925" indent="-325755"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accent1"/>
              </a:buClr>
              <a:buSzPct val="65000"/>
              <a:buFont typeface="Wingdings" panose="05000000000000000000" pitchFamily="2" charset="2"/>
              <a:buChar char="n"/>
            </a:pPr>
            <a:r>
              <a:rPr lang="zh-CN" altLang="en-US" sz="3000" b="1" dirty="0">
                <a:solidFill>
                  <a:schemeClr val="tx1">
                    <a:lumMod val="75000"/>
                    <a:lumOff val="25000"/>
                  </a:schemeClr>
                </a:solidFill>
                <a:latin typeface="+mj-ea"/>
                <a:ea typeface="+mj-ea"/>
              </a:rPr>
              <a:t>提出的目的</a:t>
            </a:r>
            <a:endParaRPr lang="en-US" altLang="zh-CN" sz="3000" b="1" dirty="0">
              <a:solidFill>
                <a:schemeClr val="tx1">
                  <a:lumMod val="75000"/>
                  <a:lumOff val="25000"/>
                </a:schemeClr>
              </a:solidFill>
              <a:latin typeface="+mj-ea"/>
              <a:ea typeface="+mj-ea"/>
            </a:endParaRPr>
          </a:p>
          <a:p>
            <a:pPr lvl="1" eaLnBrk="1" hangingPunct="1">
              <a:lnSpc>
                <a:spcPct val="150000"/>
              </a:lnSpc>
              <a:spcBef>
                <a:spcPct val="20000"/>
              </a:spcBef>
              <a:buClr>
                <a:schemeClr val="accent2"/>
              </a:buClr>
              <a:buSzPct val="60000"/>
              <a:buFont typeface="Wingdings" panose="05000000000000000000" pitchFamily="2" charset="2"/>
              <a:buChar char="q"/>
            </a:pPr>
            <a:r>
              <a:rPr lang="zh-CN" altLang="en-US" sz="2600" dirty="0">
                <a:solidFill>
                  <a:schemeClr val="tx1">
                    <a:lumMod val="65000"/>
                    <a:lumOff val="35000"/>
                  </a:schemeClr>
                </a:solidFill>
                <a:latin typeface="+mj-ea"/>
                <a:ea typeface="+mj-ea"/>
              </a:rPr>
              <a:t>使各种设备在</a:t>
            </a:r>
            <a:r>
              <a:rPr lang="zh-CN" altLang="en-US" sz="2600" b="1" u="sng" dirty="0">
                <a:solidFill>
                  <a:schemeClr val="tx1">
                    <a:lumMod val="65000"/>
                    <a:lumOff val="35000"/>
                  </a:schemeClr>
                </a:solidFill>
                <a:latin typeface="+mj-ea"/>
                <a:ea typeface="+mj-ea"/>
              </a:rPr>
              <a:t>没有电缆</a:t>
            </a:r>
            <a:r>
              <a:rPr lang="zh-CN" altLang="en-US" sz="2600" dirty="0">
                <a:solidFill>
                  <a:schemeClr val="tx1">
                    <a:lumMod val="65000"/>
                    <a:lumOff val="35000"/>
                  </a:schemeClr>
                </a:solidFill>
                <a:latin typeface="+mj-ea"/>
                <a:ea typeface="+mj-ea"/>
              </a:rPr>
              <a:t>的情况下，能在近距离范围内进行互联和互操作</a:t>
            </a:r>
            <a:endParaRPr lang="zh-CN" altLang="en-US" sz="2600" dirty="0">
              <a:solidFill>
                <a:schemeClr val="tx1">
                  <a:lumMod val="65000"/>
                  <a:lumOff val="35000"/>
                </a:schemeClr>
              </a:solidFill>
              <a:latin typeface="+mj-ea"/>
              <a:ea typeface="+mj-ea"/>
            </a:endParaRPr>
          </a:p>
        </p:txBody>
      </p:sp>
      <p:sp>
        <p:nvSpPr>
          <p:cNvPr id="7" name="内容占位符 2"/>
          <p:cNvSpPr txBox="1"/>
          <p:nvPr/>
        </p:nvSpPr>
        <p:spPr bwMode="auto">
          <a:xfrm>
            <a:off x="1544178" y="1421570"/>
            <a:ext cx="15852167" cy="56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accent1"/>
              </a:buClr>
              <a:buSzPct val="65000"/>
              <a:buFont typeface="Wingdings" panose="05000000000000000000" pitchFamily="2" charset="2"/>
              <a:buChar char="n"/>
            </a:pPr>
            <a:r>
              <a:rPr lang="zh-CN" altLang="en-US" sz="3000" b="1" dirty="0">
                <a:solidFill>
                  <a:schemeClr val="tx1">
                    <a:lumMod val="75000"/>
                    <a:lumOff val="25000"/>
                  </a:schemeClr>
                </a:solidFill>
                <a:latin typeface="+mj-ea"/>
                <a:ea typeface="+mj-ea"/>
              </a:rPr>
              <a:t>名称与标记的由来</a:t>
            </a:r>
            <a:endParaRPr lang="en-US" altLang="zh-CN" sz="3000" b="1" dirty="0">
              <a:solidFill>
                <a:schemeClr val="tx1">
                  <a:lumMod val="75000"/>
                  <a:lumOff val="25000"/>
                </a:schemeClr>
              </a:solidFill>
              <a:latin typeface="+mj-ea"/>
              <a:ea typeface="+mj-ea"/>
            </a:endParaRPr>
          </a:p>
          <a:p>
            <a:pPr marL="669925" lvl="1" indent="-325755" eaLnBrk="1" hangingPunct="1">
              <a:lnSpc>
                <a:spcPct val="150000"/>
              </a:lnSpc>
              <a:spcBef>
                <a:spcPct val="20000"/>
              </a:spcBef>
              <a:buClr>
                <a:schemeClr val="accent2"/>
              </a:buClr>
              <a:buSzPct val="60000"/>
              <a:buFont typeface="Wingdings" panose="05000000000000000000" pitchFamily="2" charset="2"/>
              <a:buChar char="q"/>
            </a:pPr>
            <a:r>
              <a:rPr lang="zh-CN" altLang="zh-CN" sz="2600" dirty="0">
                <a:solidFill>
                  <a:schemeClr val="tx1">
                    <a:lumMod val="65000"/>
                    <a:lumOff val="35000"/>
                  </a:schemeClr>
                </a:solidFill>
                <a:latin typeface="+mj-ea"/>
                <a:ea typeface="+mj-ea"/>
              </a:rPr>
              <a:t>中世纪北欧丹麦维京国王：</a:t>
            </a:r>
            <a:r>
              <a:rPr lang="en-US" altLang="zh-CN" sz="2600" dirty="0">
                <a:solidFill>
                  <a:schemeClr val="tx1">
                    <a:lumMod val="65000"/>
                    <a:lumOff val="35000"/>
                  </a:schemeClr>
                </a:solidFill>
                <a:latin typeface="+mj-ea"/>
                <a:ea typeface="+mj-ea"/>
              </a:rPr>
              <a:t>Harald </a:t>
            </a:r>
            <a:r>
              <a:rPr lang="en-US" altLang="zh-CN" sz="2600" dirty="0" err="1">
                <a:solidFill>
                  <a:schemeClr val="tx1">
                    <a:lumMod val="65000"/>
                    <a:lumOff val="35000"/>
                  </a:schemeClr>
                </a:solidFill>
                <a:latin typeface="+mj-ea"/>
                <a:ea typeface="+mj-ea"/>
              </a:rPr>
              <a:t>Blatand</a:t>
            </a:r>
            <a:endParaRPr lang="zh-CN" altLang="en-US" sz="2600" dirty="0">
              <a:solidFill>
                <a:schemeClr val="tx1">
                  <a:lumMod val="65000"/>
                  <a:lumOff val="35000"/>
                </a:schemeClr>
              </a:solidFill>
              <a:latin typeface="+mj-ea"/>
              <a:ea typeface="+mj-ea"/>
            </a:endParaRPr>
          </a:p>
        </p:txBody>
      </p:sp>
    </p:spTree>
  </p:cSld>
  <p:clrMapOvr>
    <a:masterClrMapping/>
  </p:clrMapOvr>
</p:sld>
</file>

<file path=ppt/tags/tag1.xml><?xml version="1.0" encoding="utf-8"?>
<p:tagLst xmlns:p="http://schemas.openxmlformats.org/presentationml/2006/main">
  <p:tag name="KSO_WM_UNIT_PLACING_PICTURE_USER_VIEWPORT" val="{&quot;height&quot;:7500,&quot;width&quot;:7500}"/>
</p:tagLst>
</file>

<file path=ppt/tags/tag2.xml><?xml version="1.0" encoding="utf-8"?>
<p:tagLst xmlns:p="http://schemas.openxmlformats.org/presentationml/2006/main">
  <p:tag name="KSO_WM_UNIT_PLACING_PICTURE_USER_VIEWPORT" val="{&quot;height&quot;:2295,&quot;width&quot;:3175}"/>
</p:tagLst>
</file>

<file path=ppt/tags/tag3.xml><?xml version="1.0" encoding="utf-8"?>
<p:tagLst xmlns:p="http://schemas.openxmlformats.org/presentationml/2006/main">
  <p:tag name="KSO_WM_UNIT_TABLE_BEAUTIFY" val="smartTable{594c908e-de02-46ce-bc13-9dae44890cc8}"/>
</p:tagLst>
</file>

<file path=ppt/tags/tag4.xml><?xml version="1.0" encoding="utf-8"?>
<p:tagLst xmlns:p="http://schemas.openxmlformats.org/presentationml/2006/main">
  <p:tag name="KSO_WM_UNIT_TABLE_BEAUTIFY" val="smartTable{377eb66c-038b-4646-9afc-afdb04334c29}"/>
  <p:tag name="TABLE_ENDDRAG_ORIGIN_RECT" val="937*423"/>
  <p:tag name="TABLE_ENDDRAG_RECT" val="209*229*937*423"/>
</p:tagLst>
</file>

<file path=ppt/tags/tag5.xml><?xml version="1.0" encoding="utf-8"?>
<p:tagLst xmlns:p="http://schemas.openxmlformats.org/presentationml/2006/main">
  <p:tag name="KSO_WM_UNIT_TABLE_BEAUTIFY" val="smartTable{ee5b5d01-8011-44f5-b85f-5aec74bfef76}"/>
  <p:tag name="TABLE_ENDDRAG_ORIGIN_RECT" val="803*368"/>
  <p:tag name="TABLE_ENDDRAG_RECT" val="329*229*803*368"/>
</p:tagLst>
</file>

<file path=ppt/tags/tag6.xml><?xml version="1.0" encoding="utf-8"?>
<p:tagLst xmlns:p="http://schemas.openxmlformats.org/presentationml/2006/main">
  <p:tag name="KSO_WM_UNIT_TABLE_BEAUTIFY" val="smartTable{16d3651f-132a-4400-bce2-b11af714fd16}"/>
  <p:tag name="TABLE_ENDDRAG_ORIGIN_RECT" val="636*155"/>
  <p:tag name="TABLE_ENDDRAG_RECT" val="27*578*636*155"/>
</p:tagLst>
</file>

<file path=ppt/tags/tag7.xml><?xml version="1.0" encoding="utf-8"?>
<p:tagLst xmlns:p="http://schemas.openxmlformats.org/presentationml/2006/main">
  <p:tag name="KSO_WM_UNIT_PLACING_PICTURE_USER_VIEWPORT" val="{&quot;height&quot;:3675,&quot;width&quot;:10350}"/>
</p:tagLst>
</file>

<file path=ppt/theme/_rels/theme1.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新建 Microsoft PowerPoint 幻灯片">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13629</Words>
  <Application>WPS 演示</Application>
  <PresentationFormat>自定义</PresentationFormat>
  <Paragraphs>1019</Paragraphs>
  <Slides>80</Slides>
  <Notes>80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80</vt:i4>
      </vt:variant>
    </vt:vector>
  </HeadingPairs>
  <TitlesOfParts>
    <vt:vector size="103" baseType="lpstr">
      <vt:lpstr>Arial</vt:lpstr>
      <vt:lpstr>宋体</vt:lpstr>
      <vt:lpstr>Wingdings</vt:lpstr>
      <vt:lpstr>Wingdings 2</vt:lpstr>
      <vt:lpstr>Times New Roman</vt:lpstr>
      <vt:lpstr>微软雅黑</vt:lpstr>
      <vt:lpstr>Arial Unicode MS</vt:lpstr>
      <vt:lpstr>Calibri</vt:lpstr>
      <vt:lpstr>Wingdings</vt:lpstr>
      <vt:lpstr>PMingLiU</vt:lpstr>
      <vt:lpstr>Segoe</vt:lpstr>
      <vt:lpstr>黑体</vt:lpstr>
      <vt:lpstr>+中文标题</vt:lpstr>
      <vt:lpstr>Latha</vt:lpstr>
      <vt:lpstr>Times New Roman</vt:lpstr>
      <vt:lpstr>楷体_GB2312</vt:lpstr>
      <vt:lpstr>Wingdings 2</vt:lpstr>
      <vt:lpstr>Franklin Gothic Book</vt:lpstr>
      <vt:lpstr>Franklin Gothic Medium</vt:lpstr>
      <vt:lpstr>新建 Microsoft PowerPoint 幻灯片</vt:lpstr>
      <vt:lpstr>Paint.Picture</vt:lpstr>
      <vt:lpstr>Paint.Picture</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微软用户08</dc:creator>
  <cp:lastModifiedBy>zw</cp:lastModifiedBy>
  <cp:revision>465</cp:revision>
  <dcterms:created xsi:type="dcterms:W3CDTF">2016-06-21T14:02:00Z</dcterms:created>
  <dcterms:modified xsi:type="dcterms:W3CDTF">2024-03-21T01:59:49Z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